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6" r:id="rId2"/>
    <p:sldId id="353" r:id="rId3"/>
    <p:sldId id="361" r:id="rId4"/>
    <p:sldId id="362" r:id="rId5"/>
    <p:sldId id="363" r:id="rId6"/>
    <p:sldId id="364" r:id="rId7"/>
    <p:sldId id="365" r:id="rId8"/>
    <p:sldId id="367" r:id="rId9"/>
    <p:sldId id="368" r:id="rId10"/>
    <p:sldId id="369" r:id="rId11"/>
    <p:sldId id="370" r:id="rId12"/>
    <p:sldId id="327" r:id="rId13"/>
    <p:sldId id="337" r:id="rId14"/>
    <p:sldId id="338" r:id="rId15"/>
    <p:sldId id="358" r:id="rId16"/>
    <p:sldId id="360" r:id="rId17"/>
    <p:sldId id="351" r:id="rId18"/>
    <p:sldId id="357" r:id="rId19"/>
    <p:sldId id="339" r:id="rId20"/>
    <p:sldId id="344" r:id="rId21"/>
    <p:sldId id="347" r:id="rId22"/>
    <p:sldId id="35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BA123A-BC53-49D3-8FE2-9040F6CA320A}">
          <p14:sldIdLst>
            <p14:sldId id="346"/>
            <p14:sldId id="353"/>
            <p14:sldId id="361"/>
            <p14:sldId id="362"/>
            <p14:sldId id="363"/>
            <p14:sldId id="364"/>
            <p14:sldId id="365"/>
            <p14:sldId id="367"/>
            <p14:sldId id="368"/>
            <p14:sldId id="369"/>
            <p14:sldId id="370"/>
            <p14:sldId id="327"/>
            <p14:sldId id="337"/>
            <p14:sldId id="338"/>
            <p14:sldId id="358"/>
            <p14:sldId id="360"/>
            <p14:sldId id="351"/>
            <p14:sldId id="357"/>
            <p14:sldId id="339"/>
            <p14:sldId id="344"/>
            <p14:sldId id="347"/>
            <p14:sldId id="354"/>
          </p14:sldIdLst>
        </p14:section>
        <p14:section name="Untitled Section" id="{9B2B3F90-861F-4B90-B523-494A80B200C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852B99"/>
    <a:srgbClr val="FC9804"/>
    <a:srgbClr val="662C91"/>
    <a:srgbClr val="8DC73E"/>
    <a:srgbClr val="47639E"/>
    <a:srgbClr val="17375E"/>
    <a:srgbClr val="E92A1B"/>
    <a:srgbClr val="FFFF66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2" autoAdjust="0"/>
    <p:restoredTop sz="94280" autoAdjust="0"/>
  </p:normalViewPr>
  <p:slideViewPr>
    <p:cSldViewPr>
      <p:cViewPr varScale="1">
        <p:scale>
          <a:sx n="70" d="100"/>
          <a:sy n="70" d="100"/>
        </p:scale>
        <p:origin x="78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5855205599301"/>
          <c:y val="0.11682155297153621"/>
          <c:w val="0.34928237095363079"/>
          <c:h val="0.83827791030916277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explosion val="2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B4-45C2-AEFE-C5D71040CCE7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B4-45C2-AEFE-C5D71040CCE7}"/>
              </c:ext>
            </c:extLst>
          </c:dPt>
          <c:dPt>
            <c:idx val="2"/>
            <c:bubble3D val="0"/>
            <c:explosion val="1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B4-45C2-AEFE-C5D71040CC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B4-45C2-AEFE-C5D71040CCE7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'Question 1'!$A$3:$A$5</c:f>
              <c:strCache>
                <c:ptCount val="3"/>
                <c:pt idx="0">
                  <c:v>The business that had excellent 5 star reviews and a great reputation</c:v>
                </c:pt>
                <c:pt idx="1">
                  <c:v>The business that offered the cheapest service</c:v>
                </c:pt>
                <c:pt idx="2">
                  <c:v>The business that came up first in the search results</c:v>
                </c:pt>
              </c:strCache>
            </c:strRef>
          </c:cat>
          <c:val>
            <c:numRef>
              <c:f>'Question 1'!$C$3:$C$5</c:f>
              <c:numCache>
                <c:formatCode>0.0%</c:formatCode>
                <c:ptCount val="3"/>
                <c:pt idx="0">
                  <c:v>0.54500000000000004</c:v>
                </c:pt>
                <c:pt idx="1">
                  <c:v>0.27300000000000002</c:v>
                </c:pt>
                <c:pt idx="2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B4-45C2-AEFE-C5D71040CCE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F037D-34EA-40B5-BF0A-6106004AE169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0AAAC-1279-4378-BFDE-7BFDC931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2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Attention!</a:t>
            </a:r>
          </a:p>
          <a:p>
            <a:endParaRPr lang="en-US" sz="3600" b="0" dirty="0">
              <a:solidFill>
                <a:srgbClr val="FF0000"/>
              </a:solidFill>
            </a:endParaRPr>
          </a:p>
          <a:p>
            <a:r>
              <a:rPr lang="en-US" sz="3600" b="0" dirty="0">
                <a:solidFill>
                  <a:srgbClr val="FF0000"/>
                </a:solidFill>
              </a:rPr>
              <a:t>Before you open this template be sure what you have the following fonts installed:</a:t>
            </a:r>
          </a:p>
          <a:p>
            <a:pPr fontAlgn="base"/>
            <a:endParaRPr lang="en-US" sz="28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8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Novecento Sans wide font family (6 free weight)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800" b="1" u="sng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http://typography.synthview.com</a:t>
            </a:r>
          </a:p>
          <a:p>
            <a:pPr fontAlgn="base"/>
            <a:endParaRPr lang="en-US" sz="2800" b="1" u="sng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800" b="1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Abattis</a:t>
            </a:r>
            <a:r>
              <a:rPr lang="en-US" sz="28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Cantarell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800" b="1" u="sng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http://www.fontsquirrel.com/fonts/cantarell</a:t>
            </a:r>
          </a:p>
          <a:p>
            <a:pPr fontAlgn="base"/>
            <a:endParaRPr lang="en-US" sz="2800" b="1" u="sng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 Sets Fonts:</a:t>
            </a:r>
          </a:p>
          <a:p>
            <a:pPr fontAlgn="base"/>
            <a:endParaRPr lang="en-US" sz="2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raphaelicons-webfont.ttf</a:t>
            </a:r>
            <a:r>
              <a:rPr lang="en-US" sz="28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page: </a:t>
            </a:r>
            <a:r>
              <a:rPr lang="en-US" sz="2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http://icons.marekventur.de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iconic_stroke.ttf</a:t>
            </a:r>
            <a:r>
              <a:rPr lang="en-US" sz="28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page: </a:t>
            </a:r>
            <a:r>
              <a:rPr lang="en-US" sz="2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http://somerandomdude.com/work/open-iconic</a:t>
            </a:r>
          </a:p>
          <a:p>
            <a:pPr fontAlgn="base"/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modernpics.otf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page: </a:t>
            </a:r>
            <a:r>
              <a:rPr lang="en-US" sz="2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http://www.fontsquirrel.com/fonts/modern-pictograms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general_foundicons.ttf,</a:t>
            </a:r>
            <a:r>
              <a:rPr lang="en-US" sz="28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social_foundicons.ttf, accessibility_foundicons.ttf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this page: </a:t>
            </a:r>
            <a:r>
              <a:rPr lang="en-US" sz="2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http://www.zurb.com/playground/foundation-icons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fontawesome-webfont.ttf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page: </a:t>
            </a:r>
            <a:r>
              <a:rPr lang="en-US" sz="2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http://fortawesome.github.io/Font-Awesome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Entypo.otf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this page: </a:t>
            </a:r>
            <a:r>
              <a:rPr lang="en-US" sz="2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http://www.fontsquirrel.com/fonts/entypo</a:t>
            </a:r>
          </a:p>
          <a:p>
            <a:pPr fontAlgn="base"/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sosa-regular-webfont.ttf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page: </a:t>
            </a:r>
            <a:r>
              <a:rPr lang="en-US" sz="2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http://tenbytwenty.com/?xxxx_posts=sosa</a:t>
            </a:r>
          </a:p>
          <a:p>
            <a:pPr fontAlgn="base"/>
            <a:endParaRPr lang="en-US" sz="28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8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fonts are permitted free use in commercial projects.</a:t>
            </a:r>
          </a:p>
          <a:p>
            <a:pPr fontAlgn="base"/>
            <a:endParaRPr lang="en-US" sz="28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8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difficulties to install those fonts or have no time to find all of them</a:t>
            </a:r>
            <a:r>
              <a:rPr lang="en-US" sz="28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please follow the FAQs:</a:t>
            </a:r>
          </a:p>
          <a:p>
            <a:pPr fontAlgn="base"/>
            <a:r>
              <a:rPr lang="en-US" sz="2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http://graphicriver.net/item/six-template/3626243/support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7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wcase 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28750"/>
            <a:ext cx="4765721" cy="2691777"/>
          </a:xfrm>
          <a:prstGeom prst="rect">
            <a:avLst/>
          </a:prstGeom>
          <a:effectLst>
            <a:reflection stA="14000" endPos="12000" dist="635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447801"/>
            <a:ext cx="3276600" cy="2672726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52950" y="1593055"/>
            <a:ext cx="3588544" cy="2314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87535"/>
            <a:ext cx="8229600" cy="35004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25" name="Rounded Rectangle 24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28" name="Oval 27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-Shape 28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31" name="Oval 30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-Shape 31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1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6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D0B53-A439-4FF7-80F1-E79F54ACDF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CB3E-1CC7-4C60-93EA-9043D479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7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 b="773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" y="3377142"/>
            <a:ext cx="9259503" cy="2292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0481" y="1809551"/>
            <a:ext cx="3362129" cy="3511382"/>
            <a:chOff x="-32318" y="714627"/>
            <a:chExt cx="3564779" cy="4028790"/>
          </a:xfrm>
        </p:grpSpPr>
        <p:sp>
          <p:nvSpPr>
            <p:cNvPr id="13" name="Oval 4">
              <a:hlinkClick r:id="" action="ppaction://hlinkshowjump?jump=nextslide"/>
            </p:cNvPr>
            <p:cNvSpPr/>
            <p:nvPr/>
          </p:nvSpPr>
          <p:spPr>
            <a:xfrm>
              <a:off x="0" y="714627"/>
              <a:ext cx="3532461" cy="4028790"/>
            </a:xfrm>
            <a:custGeom>
              <a:avLst/>
              <a:gdLst/>
              <a:ahLst/>
              <a:cxnLst/>
              <a:rect l="l" t="t" r="r" b="b"/>
              <a:pathLst>
                <a:path w="4067464" h="4638964">
                  <a:moveTo>
                    <a:pt x="1747982" y="0"/>
                  </a:moveTo>
                  <a:cubicBezTo>
                    <a:pt x="3028997" y="0"/>
                    <a:pt x="4067464" y="1038467"/>
                    <a:pt x="4067464" y="2319482"/>
                  </a:cubicBezTo>
                  <a:cubicBezTo>
                    <a:pt x="4067464" y="3600497"/>
                    <a:pt x="3028997" y="4638964"/>
                    <a:pt x="1747982" y="4638964"/>
                  </a:cubicBezTo>
                  <a:cubicBezTo>
                    <a:pt x="1049771" y="4638964"/>
                    <a:pt x="423614" y="4330462"/>
                    <a:pt x="0" y="3840927"/>
                  </a:cubicBezTo>
                  <a:lnTo>
                    <a:pt x="0" y="798037"/>
                  </a:lnTo>
                  <a:cubicBezTo>
                    <a:pt x="423614" y="308502"/>
                    <a:pt x="1049771" y="0"/>
                    <a:pt x="17479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32318" y="1692811"/>
              <a:ext cx="3200446" cy="136447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Welcome </a:t>
              </a:r>
              <a:br>
                <a:rPr lang="en-US" sz="4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To Our</a:t>
              </a:r>
            </a:p>
          </p:txBody>
        </p:sp>
      </p:grp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234068" y="525910"/>
            <a:ext cx="406443" cy="406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osa" pitchFamily="2" charset="0"/>
                <a:ea typeface="Entypo" pitchFamily="2" charset="0"/>
              </a:rPr>
              <a:t>[</a:t>
            </a:r>
            <a:endParaRPr lang="ru-RU" sz="3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122915">
            <a:off x="237464" y="3714660"/>
            <a:ext cx="3231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age Italic" panose="03070502040507070304" pitchFamily="66" charset="0"/>
              </a:rPr>
              <a:t>Beta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2093" y="3390273"/>
            <a:ext cx="500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ABC MARKETING 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2609" y="409938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Reputation Marketing</a:t>
            </a:r>
            <a:br>
              <a:rPr lang="en-US" sz="2400" dirty="0"/>
            </a:br>
            <a:r>
              <a:rPr lang="en-US" sz="2400" dirty="0"/>
              <a:t>&amp;</a:t>
            </a:r>
            <a:br>
              <a:rPr lang="en-US" sz="2400" dirty="0"/>
            </a:br>
            <a:r>
              <a:rPr lang="en-US" sz="2400" dirty="0"/>
              <a:t>Expert Interview Overview</a:t>
            </a:r>
          </a:p>
        </p:txBody>
      </p:sp>
    </p:spTree>
    <p:extLst>
      <p:ext uri="{BB962C8B-B14F-4D97-AF65-F5344CB8AC3E}">
        <p14:creationId xmlns:p14="http://schemas.microsoft.com/office/powerpoint/2010/main" val="1170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94" y="1019613"/>
            <a:ext cx="5650566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0789" y="55463"/>
            <a:ext cx="7346498" cy="646331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Reputation Marketing</a:t>
            </a:r>
          </a:p>
        </p:txBody>
      </p:sp>
      <p:sp>
        <p:nvSpPr>
          <p:cNvPr id="11" name="Oval 4">
            <a:hlinkClick r:id="" action="ppaction://hlinkshowjump?jump=nextslide"/>
          </p:cNvPr>
          <p:cNvSpPr/>
          <p:nvPr/>
        </p:nvSpPr>
        <p:spPr>
          <a:xfrm>
            <a:off x="-31347" y="1048756"/>
            <a:ext cx="3156155" cy="3316076"/>
          </a:xfrm>
          <a:custGeom>
            <a:avLst/>
            <a:gdLst/>
            <a:ahLst/>
            <a:cxnLst/>
            <a:rect l="l" t="t" r="r" b="b"/>
            <a:pathLst>
              <a:path w="4067464" h="4638964">
                <a:moveTo>
                  <a:pt x="1747982" y="0"/>
                </a:moveTo>
                <a:cubicBezTo>
                  <a:pt x="3028997" y="0"/>
                  <a:pt x="4067464" y="1038467"/>
                  <a:pt x="4067464" y="2319482"/>
                </a:cubicBezTo>
                <a:cubicBezTo>
                  <a:pt x="4067464" y="3600497"/>
                  <a:pt x="3028997" y="4638964"/>
                  <a:pt x="1747982" y="4638964"/>
                </a:cubicBezTo>
                <a:cubicBezTo>
                  <a:pt x="1049771" y="4638964"/>
                  <a:pt x="423614" y="4330462"/>
                  <a:pt x="0" y="3840927"/>
                </a:cubicBezTo>
                <a:lnTo>
                  <a:pt x="0" y="798037"/>
                </a:lnTo>
                <a:cubicBezTo>
                  <a:pt x="423614" y="308502"/>
                  <a:pt x="1049771" y="0"/>
                  <a:pt x="1747982" y="0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679" y="1444336"/>
            <a:ext cx="26670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“Reputation Marketing Has Proven To Increase Business By 19% By Increasing ½ Star Rating Online”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634" y="1931970"/>
            <a:ext cx="5685486" cy="2640178"/>
          </a:xfrm>
          <a:prstGeom prst="rect">
            <a:avLst/>
          </a:prstGeom>
        </p:spPr>
      </p:pic>
      <p:pic>
        <p:nvPicPr>
          <p:cNvPr id="2052" name="Picture 4" descr="happy din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39">
            <a:off x="6656001" y="3526216"/>
            <a:ext cx="2180428" cy="136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 flipV="1">
            <a:off x="3124808" y="2977059"/>
            <a:ext cx="4860243" cy="45719"/>
          </a:xfrm>
          <a:custGeom>
            <a:avLst/>
            <a:gdLst>
              <a:gd name="connsiteX0" fmla="*/ 819727 w 1092199"/>
              <a:gd name="connsiteY0" fmla="*/ 108527 h 524164"/>
              <a:gd name="connsiteX1" fmla="*/ 85436 w 1092199"/>
              <a:gd name="connsiteY1" fmla="*/ 150091 h 524164"/>
              <a:gd name="connsiteX2" fmla="*/ 307109 w 1092199"/>
              <a:gd name="connsiteY2" fmla="*/ 482600 h 524164"/>
              <a:gd name="connsiteX3" fmla="*/ 902854 w 1092199"/>
              <a:gd name="connsiteY3" fmla="*/ 399473 h 524164"/>
              <a:gd name="connsiteX4" fmla="*/ 1055254 w 1092199"/>
              <a:gd name="connsiteY4" fmla="*/ 94673 h 524164"/>
              <a:gd name="connsiteX5" fmla="*/ 681181 w 1092199"/>
              <a:gd name="connsiteY5" fmla="*/ 11545 h 524164"/>
              <a:gd name="connsiteX6" fmla="*/ 681181 w 1092199"/>
              <a:gd name="connsiteY6" fmla="*/ 25400 h 5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199" h="524164">
                <a:moveTo>
                  <a:pt x="819727" y="108527"/>
                </a:moveTo>
                <a:cubicBezTo>
                  <a:pt x="495299" y="98136"/>
                  <a:pt x="170872" y="87746"/>
                  <a:pt x="85436" y="150091"/>
                </a:cubicBezTo>
                <a:cubicBezTo>
                  <a:pt x="0" y="212436"/>
                  <a:pt x="170873" y="441036"/>
                  <a:pt x="307109" y="482600"/>
                </a:cubicBezTo>
                <a:cubicBezTo>
                  <a:pt x="443345" y="524164"/>
                  <a:pt x="778163" y="464128"/>
                  <a:pt x="902854" y="399473"/>
                </a:cubicBezTo>
                <a:cubicBezTo>
                  <a:pt x="1027545" y="334819"/>
                  <a:pt x="1092199" y="159328"/>
                  <a:pt x="1055254" y="94673"/>
                </a:cubicBezTo>
                <a:cubicBezTo>
                  <a:pt x="1018309" y="30018"/>
                  <a:pt x="743527" y="23091"/>
                  <a:pt x="681181" y="11545"/>
                </a:cubicBezTo>
                <a:cubicBezTo>
                  <a:pt x="618836" y="0"/>
                  <a:pt x="650008" y="12700"/>
                  <a:pt x="681181" y="25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254" y="1847466"/>
            <a:ext cx="78486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231" y="127184"/>
            <a:ext cx="7711737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  <a:buSzPct val="151000"/>
            </a:pPr>
            <a:r>
              <a:rPr lang="en-US" sz="2800" b="1" dirty="0">
                <a:ln w="18415" cmpd="sng">
                  <a:noFill/>
                  <a:prstDash val="solid"/>
                </a:ln>
                <a:latin typeface="Arial Black" pitchFamily="34" charset="0"/>
              </a:rPr>
              <a:t>Definition Of Reputation Marketing: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409" y="688853"/>
            <a:ext cx="859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</a:t>
            </a:r>
            <a:r>
              <a:rPr lang="en-US" sz="2000" b="1" dirty="0"/>
              <a:t>ikipedia: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“Reputation Marketing”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/>
              <a:t>field has evolved from the marriage of </a:t>
            </a:r>
            <a:br>
              <a:rPr lang="en-US" sz="2000" dirty="0"/>
            </a:br>
            <a:r>
              <a:rPr lang="en-US" sz="2000" dirty="0"/>
              <a:t>                     the fields of </a:t>
            </a:r>
            <a:r>
              <a:rPr lang="en-US" sz="2000" b="1" dirty="0"/>
              <a:t>Reputation Management </a:t>
            </a:r>
            <a:r>
              <a:rPr lang="en-US" sz="2000" dirty="0"/>
              <a:t>and </a:t>
            </a:r>
            <a:r>
              <a:rPr lang="en-US" sz="2000" b="1" dirty="0"/>
              <a:t>Brand Marketing</a:t>
            </a:r>
            <a:r>
              <a:rPr lang="en-US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3884" y="1917228"/>
            <a:ext cx="160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Reputation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7884" y="1917228"/>
            <a:ext cx="189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118" y="1932162"/>
            <a:ext cx="94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Brand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2254" y="1921433"/>
            <a:ext cx="150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14" name="Textfeld 6"/>
          <p:cNvSpPr txBox="1"/>
          <p:nvPr/>
        </p:nvSpPr>
        <p:spPr>
          <a:xfrm>
            <a:off x="1237452" y="2952585"/>
            <a:ext cx="6934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3200" dirty="0">
                <a:solidFill>
                  <a:srgbClr val="040403"/>
                </a:solidFill>
                <a:cs typeface="Sansation Light"/>
              </a:rPr>
              <a:t>Reputation </a:t>
            </a:r>
            <a:r>
              <a:rPr lang="fr-FR" sz="3200" dirty="0">
                <a:solidFill>
                  <a:srgbClr val="FF8F26"/>
                </a:solidFill>
                <a:cs typeface="Sansation Light"/>
              </a:rPr>
              <a:t>Marketing</a:t>
            </a:r>
            <a:r>
              <a:rPr lang="fr-FR" sz="2800" dirty="0">
                <a:latin typeface="Museo 300" pitchFamily="50" charset="0"/>
                <a:cs typeface="Sansation Light"/>
              </a:rPr>
              <a:t>:</a:t>
            </a:r>
            <a:br>
              <a:rPr lang="fr-FR" sz="3600" dirty="0">
                <a:solidFill>
                  <a:srgbClr val="5FC3E3"/>
                </a:solidFill>
                <a:latin typeface="Museo 300" pitchFamily="50" charset="0"/>
                <a:cs typeface="Sansation Light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Building A Five Star Reputation, And Then Market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Your Reputation To Get More Customers.</a:t>
            </a:r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 descr="http://www.ptpamedia.com/blog/wp-content/uploads/2011/08/5-star-r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56587"/>
            <a:ext cx="2268405" cy="4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15176" y="3030077"/>
            <a:ext cx="356642" cy="296224"/>
            <a:chOff x="2214563" y="1089025"/>
            <a:chExt cx="3600250" cy="29622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214563" y="1089025"/>
              <a:ext cx="1681163" cy="2962275"/>
            </a:xfrm>
            <a:custGeom>
              <a:avLst/>
              <a:gdLst>
                <a:gd name="T0" fmla="*/ 405 w 447"/>
                <a:gd name="T1" fmla="*/ 0 h 787"/>
                <a:gd name="T2" fmla="*/ 405 w 447"/>
                <a:gd name="T3" fmla="*/ 52 h 787"/>
                <a:gd name="T4" fmla="*/ 206 w 447"/>
                <a:gd name="T5" fmla="*/ 205 h 787"/>
                <a:gd name="T6" fmla="*/ 144 w 447"/>
                <a:gd name="T7" fmla="*/ 397 h 787"/>
                <a:gd name="T8" fmla="*/ 152 w 447"/>
                <a:gd name="T9" fmla="*/ 427 h 787"/>
                <a:gd name="T10" fmla="*/ 169 w 447"/>
                <a:gd name="T11" fmla="*/ 437 h 787"/>
                <a:gd name="T12" fmla="*/ 190 w 447"/>
                <a:gd name="T13" fmla="*/ 429 h 787"/>
                <a:gd name="T14" fmla="*/ 275 w 447"/>
                <a:gd name="T15" fmla="*/ 409 h 787"/>
                <a:gd name="T16" fmla="*/ 396 w 447"/>
                <a:gd name="T17" fmla="*/ 463 h 787"/>
                <a:gd name="T18" fmla="*/ 447 w 447"/>
                <a:gd name="T19" fmla="*/ 591 h 787"/>
                <a:gd name="T20" fmla="*/ 388 w 447"/>
                <a:gd name="T21" fmla="*/ 728 h 787"/>
                <a:gd name="T22" fmla="*/ 246 w 447"/>
                <a:gd name="T23" fmla="*/ 787 h 787"/>
                <a:gd name="T24" fmla="*/ 72 w 447"/>
                <a:gd name="T25" fmla="*/ 708 h 787"/>
                <a:gd name="T26" fmla="*/ 0 w 447"/>
                <a:gd name="T27" fmla="*/ 493 h 787"/>
                <a:gd name="T28" fmla="*/ 102 w 447"/>
                <a:gd name="T29" fmla="*/ 193 h 787"/>
                <a:gd name="T30" fmla="*/ 405 w 447"/>
                <a:gd name="T31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787">
                  <a:moveTo>
                    <a:pt x="405" y="0"/>
                  </a:moveTo>
                  <a:cubicBezTo>
                    <a:pt x="405" y="52"/>
                    <a:pt x="405" y="52"/>
                    <a:pt x="405" y="52"/>
                  </a:cubicBezTo>
                  <a:cubicBezTo>
                    <a:pt x="314" y="92"/>
                    <a:pt x="247" y="143"/>
                    <a:pt x="206" y="205"/>
                  </a:cubicBezTo>
                  <a:cubicBezTo>
                    <a:pt x="165" y="268"/>
                    <a:pt x="144" y="332"/>
                    <a:pt x="144" y="397"/>
                  </a:cubicBezTo>
                  <a:cubicBezTo>
                    <a:pt x="144" y="410"/>
                    <a:pt x="147" y="420"/>
                    <a:pt x="152" y="427"/>
                  </a:cubicBezTo>
                  <a:cubicBezTo>
                    <a:pt x="158" y="434"/>
                    <a:pt x="163" y="437"/>
                    <a:pt x="169" y="437"/>
                  </a:cubicBezTo>
                  <a:cubicBezTo>
                    <a:pt x="174" y="437"/>
                    <a:pt x="181" y="434"/>
                    <a:pt x="190" y="429"/>
                  </a:cubicBezTo>
                  <a:cubicBezTo>
                    <a:pt x="213" y="416"/>
                    <a:pt x="241" y="409"/>
                    <a:pt x="275" y="409"/>
                  </a:cubicBezTo>
                  <a:cubicBezTo>
                    <a:pt x="322" y="409"/>
                    <a:pt x="362" y="427"/>
                    <a:pt x="396" y="463"/>
                  </a:cubicBezTo>
                  <a:cubicBezTo>
                    <a:pt x="430" y="499"/>
                    <a:pt x="447" y="542"/>
                    <a:pt x="447" y="591"/>
                  </a:cubicBezTo>
                  <a:cubicBezTo>
                    <a:pt x="447" y="643"/>
                    <a:pt x="428" y="688"/>
                    <a:pt x="388" y="728"/>
                  </a:cubicBezTo>
                  <a:cubicBezTo>
                    <a:pt x="349" y="767"/>
                    <a:pt x="301" y="787"/>
                    <a:pt x="246" y="787"/>
                  </a:cubicBezTo>
                  <a:cubicBezTo>
                    <a:pt x="178" y="787"/>
                    <a:pt x="120" y="760"/>
                    <a:pt x="72" y="708"/>
                  </a:cubicBezTo>
                  <a:cubicBezTo>
                    <a:pt x="24" y="656"/>
                    <a:pt x="0" y="584"/>
                    <a:pt x="0" y="493"/>
                  </a:cubicBezTo>
                  <a:cubicBezTo>
                    <a:pt x="0" y="380"/>
                    <a:pt x="34" y="280"/>
                    <a:pt x="102" y="193"/>
                  </a:cubicBezTo>
                  <a:cubicBezTo>
                    <a:pt x="170" y="105"/>
                    <a:pt x="271" y="41"/>
                    <a:pt x="4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133650" y="1089025"/>
              <a:ext cx="1681163" cy="2962275"/>
            </a:xfrm>
            <a:custGeom>
              <a:avLst/>
              <a:gdLst>
                <a:gd name="T0" fmla="*/ 405 w 447"/>
                <a:gd name="T1" fmla="*/ 0 h 787"/>
                <a:gd name="T2" fmla="*/ 405 w 447"/>
                <a:gd name="T3" fmla="*/ 52 h 787"/>
                <a:gd name="T4" fmla="*/ 206 w 447"/>
                <a:gd name="T5" fmla="*/ 205 h 787"/>
                <a:gd name="T6" fmla="*/ 144 w 447"/>
                <a:gd name="T7" fmla="*/ 397 h 787"/>
                <a:gd name="T8" fmla="*/ 152 w 447"/>
                <a:gd name="T9" fmla="*/ 427 h 787"/>
                <a:gd name="T10" fmla="*/ 169 w 447"/>
                <a:gd name="T11" fmla="*/ 437 h 787"/>
                <a:gd name="T12" fmla="*/ 190 w 447"/>
                <a:gd name="T13" fmla="*/ 429 h 787"/>
                <a:gd name="T14" fmla="*/ 275 w 447"/>
                <a:gd name="T15" fmla="*/ 409 h 787"/>
                <a:gd name="T16" fmla="*/ 396 w 447"/>
                <a:gd name="T17" fmla="*/ 463 h 787"/>
                <a:gd name="T18" fmla="*/ 447 w 447"/>
                <a:gd name="T19" fmla="*/ 591 h 787"/>
                <a:gd name="T20" fmla="*/ 388 w 447"/>
                <a:gd name="T21" fmla="*/ 728 h 787"/>
                <a:gd name="T22" fmla="*/ 246 w 447"/>
                <a:gd name="T23" fmla="*/ 787 h 787"/>
                <a:gd name="T24" fmla="*/ 72 w 447"/>
                <a:gd name="T25" fmla="*/ 708 h 787"/>
                <a:gd name="T26" fmla="*/ 0 w 447"/>
                <a:gd name="T27" fmla="*/ 493 h 787"/>
                <a:gd name="T28" fmla="*/ 102 w 447"/>
                <a:gd name="T29" fmla="*/ 193 h 787"/>
                <a:gd name="T30" fmla="*/ 405 w 447"/>
                <a:gd name="T31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787">
                  <a:moveTo>
                    <a:pt x="405" y="0"/>
                  </a:moveTo>
                  <a:cubicBezTo>
                    <a:pt x="405" y="52"/>
                    <a:pt x="405" y="52"/>
                    <a:pt x="405" y="52"/>
                  </a:cubicBezTo>
                  <a:cubicBezTo>
                    <a:pt x="314" y="92"/>
                    <a:pt x="247" y="143"/>
                    <a:pt x="206" y="205"/>
                  </a:cubicBezTo>
                  <a:cubicBezTo>
                    <a:pt x="165" y="268"/>
                    <a:pt x="144" y="332"/>
                    <a:pt x="144" y="397"/>
                  </a:cubicBezTo>
                  <a:cubicBezTo>
                    <a:pt x="144" y="410"/>
                    <a:pt x="147" y="420"/>
                    <a:pt x="152" y="427"/>
                  </a:cubicBezTo>
                  <a:cubicBezTo>
                    <a:pt x="158" y="434"/>
                    <a:pt x="163" y="437"/>
                    <a:pt x="169" y="437"/>
                  </a:cubicBezTo>
                  <a:cubicBezTo>
                    <a:pt x="174" y="437"/>
                    <a:pt x="181" y="434"/>
                    <a:pt x="190" y="429"/>
                  </a:cubicBezTo>
                  <a:cubicBezTo>
                    <a:pt x="213" y="416"/>
                    <a:pt x="241" y="409"/>
                    <a:pt x="275" y="409"/>
                  </a:cubicBezTo>
                  <a:cubicBezTo>
                    <a:pt x="322" y="409"/>
                    <a:pt x="362" y="427"/>
                    <a:pt x="396" y="463"/>
                  </a:cubicBezTo>
                  <a:cubicBezTo>
                    <a:pt x="430" y="499"/>
                    <a:pt x="447" y="542"/>
                    <a:pt x="447" y="591"/>
                  </a:cubicBezTo>
                  <a:cubicBezTo>
                    <a:pt x="447" y="643"/>
                    <a:pt x="428" y="688"/>
                    <a:pt x="388" y="728"/>
                  </a:cubicBezTo>
                  <a:cubicBezTo>
                    <a:pt x="349" y="767"/>
                    <a:pt x="301" y="787"/>
                    <a:pt x="246" y="787"/>
                  </a:cubicBezTo>
                  <a:cubicBezTo>
                    <a:pt x="178" y="787"/>
                    <a:pt x="120" y="760"/>
                    <a:pt x="72" y="708"/>
                  </a:cubicBezTo>
                  <a:cubicBezTo>
                    <a:pt x="24" y="656"/>
                    <a:pt x="0" y="584"/>
                    <a:pt x="0" y="493"/>
                  </a:cubicBezTo>
                  <a:cubicBezTo>
                    <a:pt x="0" y="380"/>
                    <a:pt x="34" y="280"/>
                    <a:pt x="102" y="193"/>
                  </a:cubicBezTo>
                  <a:cubicBezTo>
                    <a:pt x="170" y="105"/>
                    <a:pt x="271" y="41"/>
                    <a:pt x="4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7010400" y="4019550"/>
            <a:ext cx="288838" cy="237654"/>
            <a:chOff x="2214563" y="1089025"/>
            <a:chExt cx="3600250" cy="29622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214563" y="1089025"/>
              <a:ext cx="1681163" cy="2962275"/>
            </a:xfrm>
            <a:custGeom>
              <a:avLst/>
              <a:gdLst>
                <a:gd name="T0" fmla="*/ 405 w 447"/>
                <a:gd name="T1" fmla="*/ 0 h 787"/>
                <a:gd name="T2" fmla="*/ 405 w 447"/>
                <a:gd name="T3" fmla="*/ 52 h 787"/>
                <a:gd name="T4" fmla="*/ 206 w 447"/>
                <a:gd name="T5" fmla="*/ 205 h 787"/>
                <a:gd name="T6" fmla="*/ 144 w 447"/>
                <a:gd name="T7" fmla="*/ 397 h 787"/>
                <a:gd name="T8" fmla="*/ 152 w 447"/>
                <a:gd name="T9" fmla="*/ 427 h 787"/>
                <a:gd name="T10" fmla="*/ 169 w 447"/>
                <a:gd name="T11" fmla="*/ 437 h 787"/>
                <a:gd name="T12" fmla="*/ 190 w 447"/>
                <a:gd name="T13" fmla="*/ 429 h 787"/>
                <a:gd name="T14" fmla="*/ 275 w 447"/>
                <a:gd name="T15" fmla="*/ 409 h 787"/>
                <a:gd name="T16" fmla="*/ 396 w 447"/>
                <a:gd name="T17" fmla="*/ 463 h 787"/>
                <a:gd name="T18" fmla="*/ 447 w 447"/>
                <a:gd name="T19" fmla="*/ 591 h 787"/>
                <a:gd name="T20" fmla="*/ 388 w 447"/>
                <a:gd name="T21" fmla="*/ 728 h 787"/>
                <a:gd name="T22" fmla="*/ 246 w 447"/>
                <a:gd name="T23" fmla="*/ 787 h 787"/>
                <a:gd name="T24" fmla="*/ 72 w 447"/>
                <a:gd name="T25" fmla="*/ 708 h 787"/>
                <a:gd name="T26" fmla="*/ 0 w 447"/>
                <a:gd name="T27" fmla="*/ 493 h 787"/>
                <a:gd name="T28" fmla="*/ 102 w 447"/>
                <a:gd name="T29" fmla="*/ 193 h 787"/>
                <a:gd name="T30" fmla="*/ 405 w 447"/>
                <a:gd name="T31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787">
                  <a:moveTo>
                    <a:pt x="405" y="0"/>
                  </a:moveTo>
                  <a:cubicBezTo>
                    <a:pt x="405" y="52"/>
                    <a:pt x="405" y="52"/>
                    <a:pt x="405" y="52"/>
                  </a:cubicBezTo>
                  <a:cubicBezTo>
                    <a:pt x="314" y="92"/>
                    <a:pt x="247" y="143"/>
                    <a:pt x="206" y="205"/>
                  </a:cubicBezTo>
                  <a:cubicBezTo>
                    <a:pt x="165" y="268"/>
                    <a:pt x="144" y="332"/>
                    <a:pt x="144" y="397"/>
                  </a:cubicBezTo>
                  <a:cubicBezTo>
                    <a:pt x="144" y="410"/>
                    <a:pt x="147" y="420"/>
                    <a:pt x="152" y="427"/>
                  </a:cubicBezTo>
                  <a:cubicBezTo>
                    <a:pt x="158" y="434"/>
                    <a:pt x="163" y="437"/>
                    <a:pt x="169" y="437"/>
                  </a:cubicBezTo>
                  <a:cubicBezTo>
                    <a:pt x="174" y="437"/>
                    <a:pt x="181" y="434"/>
                    <a:pt x="190" y="429"/>
                  </a:cubicBezTo>
                  <a:cubicBezTo>
                    <a:pt x="213" y="416"/>
                    <a:pt x="241" y="409"/>
                    <a:pt x="275" y="409"/>
                  </a:cubicBezTo>
                  <a:cubicBezTo>
                    <a:pt x="322" y="409"/>
                    <a:pt x="362" y="427"/>
                    <a:pt x="396" y="463"/>
                  </a:cubicBezTo>
                  <a:cubicBezTo>
                    <a:pt x="430" y="499"/>
                    <a:pt x="447" y="542"/>
                    <a:pt x="447" y="591"/>
                  </a:cubicBezTo>
                  <a:cubicBezTo>
                    <a:pt x="447" y="643"/>
                    <a:pt x="428" y="688"/>
                    <a:pt x="388" y="728"/>
                  </a:cubicBezTo>
                  <a:cubicBezTo>
                    <a:pt x="349" y="767"/>
                    <a:pt x="301" y="787"/>
                    <a:pt x="246" y="787"/>
                  </a:cubicBezTo>
                  <a:cubicBezTo>
                    <a:pt x="178" y="787"/>
                    <a:pt x="120" y="760"/>
                    <a:pt x="72" y="708"/>
                  </a:cubicBezTo>
                  <a:cubicBezTo>
                    <a:pt x="24" y="656"/>
                    <a:pt x="0" y="584"/>
                    <a:pt x="0" y="493"/>
                  </a:cubicBezTo>
                  <a:cubicBezTo>
                    <a:pt x="0" y="380"/>
                    <a:pt x="34" y="280"/>
                    <a:pt x="102" y="193"/>
                  </a:cubicBezTo>
                  <a:cubicBezTo>
                    <a:pt x="170" y="105"/>
                    <a:pt x="271" y="41"/>
                    <a:pt x="4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133650" y="1089025"/>
              <a:ext cx="1681163" cy="2962275"/>
            </a:xfrm>
            <a:custGeom>
              <a:avLst/>
              <a:gdLst>
                <a:gd name="T0" fmla="*/ 405 w 447"/>
                <a:gd name="T1" fmla="*/ 0 h 787"/>
                <a:gd name="T2" fmla="*/ 405 w 447"/>
                <a:gd name="T3" fmla="*/ 52 h 787"/>
                <a:gd name="T4" fmla="*/ 206 w 447"/>
                <a:gd name="T5" fmla="*/ 205 h 787"/>
                <a:gd name="T6" fmla="*/ 144 w 447"/>
                <a:gd name="T7" fmla="*/ 397 h 787"/>
                <a:gd name="T8" fmla="*/ 152 w 447"/>
                <a:gd name="T9" fmla="*/ 427 h 787"/>
                <a:gd name="T10" fmla="*/ 169 w 447"/>
                <a:gd name="T11" fmla="*/ 437 h 787"/>
                <a:gd name="T12" fmla="*/ 190 w 447"/>
                <a:gd name="T13" fmla="*/ 429 h 787"/>
                <a:gd name="T14" fmla="*/ 275 w 447"/>
                <a:gd name="T15" fmla="*/ 409 h 787"/>
                <a:gd name="T16" fmla="*/ 396 w 447"/>
                <a:gd name="T17" fmla="*/ 463 h 787"/>
                <a:gd name="T18" fmla="*/ 447 w 447"/>
                <a:gd name="T19" fmla="*/ 591 h 787"/>
                <a:gd name="T20" fmla="*/ 388 w 447"/>
                <a:gd name="T21" fmla="*/ 728 h 787"/>
                <a:gd name="T22" fmla="*/ 246 w 447"/>
                <a:gd name="T23" fmla="*/ 787 h 787"/>
                <a:gd name="T24" fmla="*/ 72 w 447"/>
                <a:gd name="T25" fmla="*/ 708 h 787"/>
                <a:gd name="T26" fmla="*/ 0 w 447"/>
                <a:gd name="T27" fmla="*/ 493 h 787"/>
                <a:gd name="T28" fmla="*/ 102 w 447"/>
                <a:gd name="T29" fmla="*/ 193 h 787"/>
                <a:gd name="T30" fmla="*/ 405 w 447"/>
                <a:gd name="T31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787">
                  <a:moveTo>
                    <a:pt x="405" y="0"/>
                  </a:moveTo>
                  <a:cubicBezTo>
                    <a:pt x="405" y="52"/>
                    <a:pt x="405" y="52"/>
                    <a:pt x="405" y="52"/>
                  </a:cubicBezTo>
                  <a:cubicBezTo>
                    <a:pt x="314" y="92"/>
                    <a:pt x="247" y="143"/>
                    <a:pt x="206" y="205"/>
                  </a:cubicBezTo>
                  <a:cubicBezTo>
                    <a:pt x="165" y="268"/>
                    <a:pt x="144" y="332"/>
                    <a:pt x="144" y="397"/>
                  </a:cubicBezTo>
                  <a:cubicBezTo>
                    <a:pt x="144" y="410"/>
                    <a:pt x="147" y="420"/>
                    <a:pt x="152" y="427"/>
                  </a:cubicBezTo>
                  <a:cubicBezTo>
                    <a:pt x="158" y="434"/>
                    <a:pt x="163" y="437"/>
                    <a:pt x="169" y="437"/>
                  </a:cubicBezTo>
                  <a:cubicBezTo>
                    <a:pt x="174" y="437"/>
                    <a:pt x="181" y="434"/>
                    <a:pt x="190" y="429"/>
                  </a:cubicBezTo>
                  <a:cubicBezTo>
                    <a:pt x="213" y="416"/>
                    <a:pt x="241" y="409"/>
                    <a:pt x="275" y="409"/>
                  </a:cubicBezTo>
                  <a:cubicBezTo>
                    <a:pt x="322" y="409"/>
                    <a:pt x="362" y="427"/>
                    <a:pt x="396" y="463"/>
                  </a:cubicBezTo>
                  <a:cubicBezTo>
                    <a:pt x="430" y="499"/>
                    <a:pt x="447" y="542"/>
                    <a:pt x="447" y="591"/>
                  </a:cubicBezTo>
                  <a:cubicBezTo>
                    <a:pt x="447" y="643"/>
                    <a:pt x="428" y="688"/>
                    <a:pt x="388" y="728"/>
                  </a:cubicBezTo>
                  <a:cubicBezTo>
                    <a:pt x="349" y="767"/>
                    <a:pt x="301" y="787"/>
                    <a:pt x="246" y="787"/>
                  </a:cubicBezTo>
                  <a:cubicBezTo>
                    <a:pt x="178" y="787"/>
                    <a:pt x="120" y="760"/>
                    <a:pt x="72" y="708"/>
                  </a:cubicBezTo>
                  <a:cubicBezTo>
                    <a:pt x="24" y="656"/>
                    <a:pt x="0" y="584"/>
                    <a:pt x="0" y="493"/>
                  </a:cubicBezTo>
                  <a:cubicBezTo>
                    <a:pt x="0" y="380"/>
                    <a:pt x="34" y="280"/>
                    <a:pt x="102" y="193"/>
                  </a:cubicBezTo>
                  <a:cubicBezTo>
                    <a:pt x="170" y="105"/>
                    <a:pt x="271" y="41"/>
                    <a:pt x="4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307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19236 0.00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4878 -4.8148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 b="7738"/>
          <a:stretch>
            <a:fillRect/>
          </a:stretch>
        </p:blipFill>
        <p:spPr>
          <a:xfrm>
            <a:off x="16649" y="0"/>
            <a:ext cx="9143999" cy="5143500"/>
          </a:xfrm>
        </p:spPr>
      </p:pic>
      <p:sp>
        <p:nvSpPr>
          <p:cNvPr id="8" name="Picture Placeholder 1"/>
          <p:cNvSpPr txBox="1">
            <a:spLocks/>
          </p:cNvSpPr>
          <p:nvPr/>
        </p:nvSpPr>
        <p:spPr>
          <a:xfrm>
            <a:off x="-14087" y="0"/>
            <a:ext cx="9144000" cy="5143500"/>
          </a:xfrm>
          <a:prstGeom prst="rect">
            <a:avLst/>
          </a:prstGeom>
        </p:spPr>
      </p:sp>
      <p:sp>
        <p:nvSpPr>
          <p:cNvPr id="4" name="Oval 3"/>
          <p:cNvSpPr/>
          <p:nvPr/>
        </p:nvSpPr>
        <p:spPr>
          <a:xfrm>
            <a:off x="16649" y="2054679"/>
            <a:ext cx="3272501" cy="3124200"/>
          </a:xfrm>
          <a:prstGeom prst="ellipse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51000">
                <a:schemeClr val="accent4">
                  <a:shade val="93000"/>
                  <a:satMod val="130000"/>
                  <a:alpha val="81000"/>
                </a:schemeClr>
              </a:gs>
              <a:gs pos="100000">
                <a:schemeClr val="accent4">
                  <a:shade val="94000"/>
                  <a:satMod val="135000"/>
                  <a:alpha val="84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61601" y="2647950"/>
            <a:ext cx="342900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Show You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Have Cracked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Code With…</a:t>
            </a:r>
          </a:p>
        </p:txBody>
      </p:sp>
      <p:sp>
        <p:nvSpPr>
          <p:cNvPr id="11" name="Oval 10"/>
          <p:cNvSpPr/>
          <p:nvPr/>
        </p:nvSpPr>
        <p:spPr>
          <a:xfrm>
            <a:off x="6248400" y="2343150"/>
            <a:ext cx="3577301" cy="3305125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8000"/>
                </a:schemeClr>
              </a:gs>
              <a:gs pos="80000">
                <a:schemeClr val="accent6">
                  <a:shade val="93000"/>
                  <a:satMod val="130000"/>
                  <a:alpha val="77000"/>
                </a:schemeClr>
              </a:gs>
              <a:gs pos="100000">
                <a:schemeClr val="accent6">
                  <a:shade val="94000"/>
                  <a:satMod val="135000"/>
                  <a:alpha val="84000"/>
                </a:schemeClr>
              </a:gs>
            </a:gsLst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64408" y="2647950"/>
            <a:ext cx="304403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“Reputation Marketing” And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[In Beta]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 Interview Commercials</a:t>
            </a:r>
          </a:p>
        </p:txBody>
      </p:sp>
    </p:spTree>
    <p:extLst>
      <p:ext uri="{BB962C8B-B14F-4D97-AF65-F5344CB8AC3E}">
        <p14:creationId xmlns:p14="http://schemas.microsoft.com/office/powerpoint/2010/main" val="36412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07076" y="105508"/>
            <a:ext cx="674570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Why Video Marketing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361"/>
          <a:stretch/>
        </p:blipFill>
        <p:spPr>
          <a:xfrm>
            <a:off x="2590800" y="1305280"/>
            <a:ext cx="6096000" cy="3612869"/>
          </a:xfrm>
          <a:prstGeom prst="roundRect">
            <a:avLst>
              <a:gd name="adj" fmla="val 41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 rot="21411575">
            <a:off x="163175" y="1098384"/>
            <a:ext cx="5706116" cy="1698252"/>
          </a:xfrm>
          <a:prstGeom prst="rect">
            <a:avLst/>
          </a:prstGeom>
          <a:solidFill>
            <a:srgbClr val="309296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 rot="21436183">
            <a:off x="493591" y="1257014"/>
            <a:ext cx="56265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- Positions You As A Market Leader</a:t>
            </a:r>
          </a:p>
          <a:p>
            <a:r>
              <a:rPr lang="en-US" sz="2700" b="1" dirty="0">
                <a:solidFill>
                  <a:schemeClr val="bg1"/>
                </a:solidFill>
              </a:rPr>
              <a:t>- Social Media And SEO Value</a:t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- </a:t>
            </a:r>
            <a:r>
              <a:rPr lang="en-US" sz="2400" b="1" dirty="0">
                <a:solidFill>
                  <a:schemeClr val="bg1"/>
                </a:solidFill>
              </a:rPr>
              <a:t>It’s A Long Term Asset Of The Company</a:t>
            </a:r>
            <a:br>
              <a:rPr lang="en-US" sz="2100" b="1" dirty="0">
                <a:solidFill>
                  <a:schemeClr val="bg1"/>
                </a:solidFill>
              </a:rPr>
            </a:br>
            <a:endParaRPr lang="en-U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tent.screencast.com/users/fradtags/folders/Jing/media/72c1f5f4-40f0-44b2-8e55-fad4fe330e23/2014-06-04_23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263">
            <a:off x="2460859" y="754660"/>
            <a:ext cx="4631541" cy="4192277"/>
          </a:xfrm>
          <a:prstGeom prst="roundRect">
            <a:avLst>
              <a:gd name="adj" fmla="val 1825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TextBox 18"/>
          <p:cNvSpPr txBox="1"/>
          <p:nvPr/>
        </p:nvSpPr>
        <p:spPr>
          <a:xfrm>
            <a:off x="1207076" y="105508"/>
            <a:ext cx="674570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Video Marketing Stats</a:t>
            </a:r>
          </a:p>
        </p:txBody>
      </p:sp>
    </p:spTree>
    <p:extLst>
      <p:ext uri="{BB962C8B-B14F-4D97-AF65-F5344CB8AC3E}">
        <p14:creationId xmlns:p14="http://schemas.microsoft.com/office/powerpoint/2010/main" val="17129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19" y="1123950"/>
            <a:ext cx="8229600" cy="339447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4000" dirty="0"/>
              <a:t>Your Reviews Online</a:t>
            </a:r>
          </a:p>
          <a:p>
            <a:pPr marL="514350" indent="-514350">
              <a:buAutoNum type="arabicParenR"/>
            </a:pPr>
            <a:r>
              <a:rPr lang="en-US" sz="4000" dirty="0"/>
              <a:t>Your Customers Experience</a:t>
            </a:r>
          </a:p>
          <a:p>
            <a:pPr marL="0" indent="0">
              <a:buNone/>
            </a:pPr>
            <a:r>
              <a:rPr lang="en-US" sz="4000" dirty="0"/>
              <a:t>3) Your Expertise In The Marketplace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754" y="117338"/>
            <a:ext cx="7565730" cy="507831"/>
          </a:xfrm>
          <a:prstGeom prst="rect">
            <a:avLst/>
          </a:prstGeom>
          <a:solidFill>
            <a:srgbClr val="2A19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Raleway" pitchFamily="34" charset="0"/>
                <a:ea typeface="Droid Sans" pitchFamily="34" charset="0"/>
                <a:cs typeface="Droid Sans" pitchFamily="34" charset="0"/>
              </a:rPr>
              <a:t>Your Reputation Consists Of:</a:t>
            </a:r>
            <a:endParaRPr lang="en-US" sz="4000" dirty="0">
              <a:solidFill>
                <a:schemeClr val="bg1"/>
              </a:solidFill>
              <a:latin typeface="Rage Italic" panose="03070502040507070304" pitchFamily="66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350" y="344626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What Can Customers Find Online That Positions Shows Your Personal Expertise In The Marketplace?</a:t>
            </a:r>
          </a:p>
        </p:txBody>
      </p:sp>
    </p:spTree>
    <p:extLst>
      <p:ext uri="{BB962C8B-B14F-4D97-AF65-F5344CB8AC3E}">
        <p14:creationId xmlns:p14="http://schemas.microsoft.com/office/powerpoint/2010/main" val="28335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-228600" y="990243"/>
            <a:ext cx="42672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 Your </a:t>
            </a:r>
            <a:b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Reputation</a:t>
            </a:r>
            <a:b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endParaRPr 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vecento sans wide Book" panose="00000405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69126">
            <a:off x="248772" y="398423"/>
            <a:ext cx="5008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age Italic" panose="03070502040507070304" pitchFamily="66" charset="0"/>
              </a:rPr>
              <a:t>Lets Take A Look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373"/>
          <a:stretch/>
        </p:blipFill>
        <p:spPr>
          <a:xfrm>
            <a:off x="4267200" y="231222"/>
            <a:ext cx="4463370" cy="1872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03508"/>
            <a:ext cx="4463370" cy="2238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50" b="76721"/>
          <a:stretch/>
        </p:blipFill>
        <p:spPr>
          <a:xfrm>
            <a:off x="4267200" y="4342256"/>
            <a:ext cx="4463370" cy="5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0684" y="980752"/>
            <a:ext cx="1821900" cy="1716151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8DC73E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1287793" y="1349759"/>
            <a:ext cx="160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Reputation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4608" y="1768347"/>
            <a:ext cx="150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2127" y="131362"/>
            <a:ext cx="674570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Combine                               Into One</a:t>
            </a:r>
          </a:p>
        </p:txBody>
      </p:sp>
      <p:sp>
        <p:nvSpPr>
          <p:cNvPr id="17" name="Oval 16"/>
          <p:cNvSpPr/>
          <p:nvPr/>
        </p:nvSpPr>
        <p:spPr>
          <a:xfrm>
            <a:off x="6268202" y="1047750"/>
            <a:ext cx="1821900" cy="1716151"/>
          </a:xfrm>
          <a:prstGeom prst="ellipse">
            <a:avLst/>
          </a:prstGeom>
          <a:gradFill flip="none" rotWithShape="1">
            <a:gsLst>
              <a:gs pos="0">
                <a:srgbClr val="47639E">
                  <a:shade val="30000"/>
                  <a:satMod val="115000"/>
                </a:srgbClr>
              </a:gs>
              <a:gs pos="50000">
                <a:srgbClr val="47639E">
                  <a:shade val="67500"/>
                  <a:satMod val="115000"/>
                </a:srgbClr>
              </a:gs>
              <a:gs pos="100000">
                <a:srgbClr val="47639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6452126" y="1846761"/>
            <a:ext cx="150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863" y="1408179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Video</a:t>
            </a:r>
          </a:p>
        </p:txBody>
      </p:sp>
      <p:sp>
        <p:nvSpPr>
          <p:cNvPr id="21" name="Oval 20"/>
          <p:cNvSpPr/>
          <p:nvPr/>
        </p:nvSpPr>
        <p:spPr>
          <a:xfrm>
            <a:off x="2765899" y="1514390"/>
            <a:ext cx="3785126" cy="3505200"/>
          </a:xfrm>
          <a:prstGeom prst="ellipse">
            <a:avLst/>
          </a:prstGeom>
          <a:gradFill flip="none" rotWithShape="1">
            <a:gsLst>
              <a:gs pos="0">
                <a:srgbClr val="662C91">
                  <a:shade val="30000"/>
                  <a:satMod val="115000"/>
                </a:srgbClr>
              </a:gs>
              <a:gs pos="50000">
                <a:srgbClr val="662C91">
                  <a:shade val="67500"/>
                  <a:satMod val="115000"/>
                </a:srgbClr>
              </a:gs>
              <a:gs pos="100000">
                <a:srgbClr val="662C9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662C9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409682" y="1768347"/>
            <a:ext cx="2438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 $1500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58606" y="187827"/>
            <a:ext cx="2895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35952" y="125260"/>
            <a:ext cx="297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Strategies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14" y="3181350"/>
            <a:ext cx="2255981" cy="1349347"/>
          </a:xfrm>
          <a:prstGeom prst="roundRect">
            <a:avLst>
              <a:gd name="adj" fmla="val 37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96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31841 0.3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1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3457E-6 L 0.32968 0.370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18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7 L 0.30746 0.3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5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2934 0.30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153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7934 0.215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07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25833 0.2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/>
      <p:bldP spid="17" grpId="0" animBg="1"/>
      <p:bldP spid="19" grpId="0"/>
      <p:bldP spid="2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4"/>
          <p:cNvSpPr txBox="1">
            <a:spLocks/>
          </p:cNvSpPr>
          <p:nvPr/>
        </p:nvSpPr>
        <p:spPr>
          <a:xfrm>
            <a:off x="419100" y="514350"/>
            <a:ext cx="8077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Beta Program Can Position You</a:t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Market Leader.</a:t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We Need Is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vecento sans wide Book" panose="00000405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114550"/>
            <a:ext cx="4756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Confirm Company Name Spelling</a:t>
            </a:r>
          </a:p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Confirm Phone Number</a:t>
            </a:r>
          </a:p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Confirm Website URL</a:t>
            </a:r>
          </a:p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Photo Of The Expert</a:t>
            </a:r>
          </a:p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Review Script Outline</a:t>
            </a:r>
          </a:p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Record Audio Interview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2176849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YouTube Account For Broadcasting</a:t>
            </a:r>
          </a:p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Confirm Technical Sign Off Date</a:t>
            </a:r>
          </a:p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3 Referrals Of Other Businesses</a:t>
            </a:r>
          </a:p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Feedback On Your Experience</a:t>
            </a:r>
          </a:p>
          <a:p>
            <a:pPr marL="285750" indent="-285750">
              <a:buClr>
                <a:srgbClr val="662C91"/>
              </a:buClr>
              <a:buSzPct val="119000"/>
              <a:buFont typeface="Wingdings" panose="05000000000000000000" pitchFamily="2" charset="2"/>
              <a:buChar char="ü"/>
            </a:pPr>
            <a:r>
              <a:rPr lang="en-US" dirty="0"/>
              <a:t>Cover Our Syndication Costs</a:t>
            </a:r>
          </a:p>
        </p:txBody>
      </p:sp>
    </p:spTree>
    <p:extLst>
      <p:ext uri="{BB962C8B-B14F-4D97-AF65-F5344CB8AC3E}">
        <p14:creationId xmlns:p14="http://schemas.microsoft.com/office/powerpoint/2010/main" val="26539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7754" y="117338"/>
            <a:ext cx="7565730" cy="707886"/>
          </a:xfrm>
          <a:prstGeom prst="rect">
            <a:avLst/>
          </a:prstGeom>
          <a:solidFill>
            <a:srgbClr val="2A19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Raleway" pitchFamily="34" charset="0"/>
                <a:ea typeface="Droid Sans" pitchFamily="34" charset="0"/>
                <a:cs typeface="Droid Sans" pitchFamily="34" charset="0"/>
              </a:rPr>
              <a:t>Welcome To Our “Expose Interview” </a:t>
            </a:r>
            <a:r>
              <a:rPr lang="en-US" sz="4000" dirty="0">
                <a:solidFill>
                  <a:schemeClr val="bg1"/>
                </a:solidFill>
                <a:latin typeface="Rage Italic" panose="03070502040507070304" pitchFamily="66" charset="0"/>
                <a:ea typeface="Droid Sans" pitchFamily="34" charset="0"/>
                <a:cs typeface="Droid Sans" pitchFamily="34" charset="0"/>
              </a:rPr>
              <a:t>Beta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877590"/>
            <a:ext cx="810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“Videos That Market Your Expertise”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578" y="3949332"/>
            <a:ext cx="4672422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Much Would It Cost To Produce An Interview Like This?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653" y="1656864"/>
            <a:ext cx="310414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350" b="1" dirty="0"/>
              <a:t>100% Original And Unique Video</a:t>
            </a:r>
          </a:p>
          <a:p>
            <a:r>
              <a:rPr lang="en-US" sz="1350" b="1" dirty="0"/>
              <a:t>- </a:t>
            </a:r>
            <a:r>
              <a:rPr lang="en-US" sz="1350" dirty="0"/>
              <a:t>Hosted By Professional Spokes Model</a:t>
            </a:r>
          </a:p>
          <a:p>
            <a:pPr marL="214313" indent="-214313">
              <a:buFontTx/>
              <a:buChar char="-"/>
            </a:pPr>
            <a:r>
              <a:rPr lang="en-US" sz="1350" b="1" dirty="0"/>
              <a:t>Shot In Hollywood Style Studios</a:t>
            </a:r>
          </a:p>
          <a:p>
            <a:r>
              <a:rPr lang="en-US" sz="1350" b="1" dirty="0"/>
              <a:t>- </a:t>
            </a:r>
            <a:r>
              <a:rPr lang="en-US" sz="1350" dirty="0"/>
              <a:t>Prime Time Graphics And Animation</a:t>
            </a:r>
          </a:p>
          <a:p>
            <a:pPr marL="214313" indent="-214313">
              <a:buFontTx/>
              <a:buChar char="-"/>
            </a:pPr>
            <a:r>
              <a:rPr lang="en-US" sz="1350" b="1" dirty="0"/>
              <a:t>Call To Action Close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Perfectly SEO Optimized</a:t>
            </a:r>
            <a:endParaRPr lang="en-US" sz="1350" b="1" dirty="0"/>
          </a:p>
          <a:p>
            <a:pPr marL="214313" indent="-214313">
              <a:buFontTx/>
              <a:buChar char="-"/>
            </a:pPr>
            <a:r>
              <a:rPr lang="en-US" sz="1350" b="1" dirty="0"/>
              <a:t>Video Share Broadcast</a:t>
            </a:r>
          </a:p>
          <a:p>
            <a:r>
              <a:rPr lang="en-US" sz="1350" b="1" dirty="0"/>
              <a:t>-     </a:t>
            </a:r>
            <a:r>
              <a:rPr lang="en-US" sz="1350" dirty="0"/>
              <a:t>Social Media Syndication</a:t>
            </a:r>
            <a:br>
              <a:rPr lang="en-US" sz="1350" b="1" dirty="0"/>
            </a:br>
            <a:r>
              <a:rPr lang="en-US" sz="1350" b="1" dirty="0"/>
              <a:t>      - Facebook, LinkedIn, Google+ 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653" y="1355310"/>
            <a:ext cx="289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“Expert Interview”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904" y="1280970"/>
            <a:ext cx="3762375" cy="2136712"/>
          </a:xfrm>
          <a:prstGeom prst="roundRect">
            <a:avLst>
              <a:gd name="adj" fmla="val 42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890" y="2761110"/>
            <a:ext cx="3152779" cy="1868040"/>
          </a:xfrm>
          <a:prstGeom prst="roundRect">
            <a:avLst>
              <a:gd name="adj" fmla="val 37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83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68253" y="2725388"/>
            <a:ext cx="2002792" cy="1389877"/>
            <a:chOff x="298321" y="3629025"/>
            <a:chExt cx="2002792" cy="1853168"/>
          </a:xfrm>
        </p:grpSpPr>
        <p:sp>
          <p:nvSpPr>
            <p:cNvPr id="4" name="TextBox 3"/>
            <p:cNvSpPr txBox="1"/>
            <p:nvPr/>
          </p:nvSpPr>
          <p:spPr>
            <a:xfrm>
              <a:off x="298321" y="3629025"/>
              <a:ext cx="200279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Reputation Marketing</a:t>
              </a:r>
              <a:endParaRPr lang="en-US" sz="2000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77121" y="4133851"/>
              <a:ext cx="18451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77121" y="4210051"/>
              <a:ext cx="1845185" cy="127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Overview On How To</a:t>
              </a:r>
              <a:br>
                <a:rPr lang="en-US" sz="1400" dirty="0"/>
              </a:br>
              <a:r>
                <a:rPr lang="en-US" sz="1400" dirty="0"/>
                <a:t>Leverage A 5 Star Reputation To Get</a:t>
              </a:r>
              <a:br>
                <a:rPr lang="en-US" sz="1400" dirty="0"/>
              </a:br>
              <a:r>
                <a:rPr lang="en-US" sz="1400" dirty="0"/>
                <a:t>Customers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19800" y="2740008"/>
            <a:ext cx="1981200" cy="1174434"/>
            <a:chOff x="2557352" y="3629025"/>
            <a:chExt cx="1981200" cy="1565910"/>
          </a:xfrm>
        </p:grpSpPr>
        <p:sp>
          <p:nvSpPr>
            <p:cNvPr id="8" name="TextBox 7"/>
            <p:cNvSpPr txBox="1"/>
            <p:nvPr/>
          </p:nvSpPr>
          <p:spPr>
            <a:xfrm>
              <a:off x="2557352" y="3629025"/>
              <a:ext cx="1845185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Expert Interview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557352" y="4133851"/>
              <a:ext cx="18451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57352" y="4210051"/>
              <a:ext cx="1981200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Step By Step Through</a:t>
              </a:r>
              <a:br>
                <a:rPr lang="en-US" sz="1400" dirty="0"/>
              </a:br>
              <a:r>
                <a:rPr lang="en-US" sz="1400" dirty="0"/>
                <a:t>Understanding How To Leverage Your </a:t>
              </a:r>
              <a:r>
                <a:rPr lang="en-US" sz="1400" dirty="0">
                  <a:latin typeface="+mj-lt"/>
                </a:rPr>
                <a:t>Interview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83427" y="2747356"/>
            <a:ext cx="1845185" cy="1174433"/>
            <a:chOff x="4737583" y="3629025"/>
            <a:chExt cx="1845185" cy="1565909"/>
          </a:xfrm>
        </p:grpSpPr>
        <p:sp>
          <p:nvSpPr>
            <p:cNvPr id="12" name="TextBox 11"/>
            <p:cNvSpPr txBox="1"/>
            <p:nvPr/>
          </p:nvSpPr>
          <p:spPr>
            <a:xfrm>
              <a:off x="4737583" y="3629025"/>
              <a:ext cx="1845185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Script Details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737583" y="4133851"/>
              <a:ext cx="18451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737583" y="4210050"/>
              <a:ext cx="1845185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Get The Resources We Need To Produce</a:t>
              </a:r>
              <a:br>
                <a:rPr lang="en-US" sz="1400" dirty="0"/>
              </a:br>
              <a:r>
                <a:rPr lang="en-US" sz="1400" dirty="0"/>
                <a:t>Your Interview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39645" y="1443421"/>
            <a:ext cx="1260000" cy="1260000"/>
            <a:chOff x="533400" y="1919738"/>
            <a:chExt cx="1532626" cy="1532626"/>
          </a:xfrm>
        </p:grpSpPr>
        <p:sp>
          <p:nvSpPr>
            <p:cNvPr id="23" name="Oval 22"/>
            <p:cNvSpPr/>
            <p:nvPr/>
          </p:nvSpPr>
          <p:spPr>
            <a:xfrm>
              <a:off x="533400" y="1919738"/>
              <a:ext cx="1532626" cy="1532626"/>
            </a:xfrm>
            <a:prstGeom prst="ellipse">
              <a:avLst/>
            </a:prstGeom>
            <a:solidFill>
              <a:srgbClr val="FC9804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670795" y="2073003"/>
              <a:ext cx="1219200" cy="12192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R</a:t>
              </a:r>
              <a:endParaRPr lang="ru-RU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12392" y="1458039"/>
            <a:ext cx="1260000" cy="1260000"/>
            <a:chOff x="2713631" y="1919738"/>
            <a:chExt cx="1532626" cy="1532626"/>
          </a:xfrm>
        </p:grpSpPr>
        <p:sp>
          <p:nvSpPr>
            <p:cNvPr id="26" name="Oval 25"/>
            <p:cNvSpPr/>
            <p:nvPr/>
          </p:nvSpPr>
          <p:spPr>
            <a:xfrm>
              <a:off x="2713631" y="1919738"/>
              <a:ext cx="1532626" cy="153262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>
              <a:spLocks noChangeAspect="1"/>
            </p:cNvSpPr>
            <p:nvPr/>
          </p:nvSpPr>
          <p:spPr>
            <a:xfrm>
              <a:off x="2908444" y="2057401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I</a:t>
              </a:r>
              <a:endParaRPr lang="ru-RU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76019" y="1465388"/>
            <a:ext cx="1260000" cy="1260000"/>
            <a:chOff x="4893862" y="1919738"/>
            <a:chExt cx="1532626" cy="1532626"/>
          </a:xfr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9" name="Oval 28"/>
            <p:cNvSpPr/>
            <p:nvPr/>
          </p:nvSpPr>
          <p:spPr>
            <a:xfrm>
              <a:off x="4893862" y="1919738"/>
              <a:ext cx="1532626" cy="1532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>
              <a:spLocks noChangeAspect="1"/>
            </p:cNvSpPr>
            <p:nvPr/>
          </p:nvSpPr>
          <p:spPr>
            <a:xfrm>
              <a:off x="5107448" y="2120620"/>
              <a:ext cx="1079780" cy="1079780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</a:rPr>
                <a:t>P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itle 4"/>
          <p:cNvSpPr txBox="1">
            <a:spLocks/>
          </p:cNvSpPr>
          <p:nvPr/>
        </p:nvSpPr>
        <p:spPr>
          <a:xfrm>
            <a:off x="762723" y="465436"/>
            <a:ext cx="768659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 Interview Meeting</a:t>
            </a:r>
            <a:endParaRPr 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vecento sans wide Book" panose="00000405000000000000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1122915">
            <a:off x="149217" y="-42823"/>
            <a:ext cx="2061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Rage Italic" panose="03070502040507070304" pitchFamily="66" charset="0"/>
              </a:rPr>
              <a:t>Todays</a:t>
            </a:r>
          </a:p>
        </p:txBody>
      </p:sp>
    </p:spTree>
    <p:extLst>
      <p:ext uri="{BB962C8B-B14F-4D97-AF65-F5344CB8AC3E}">
        <p14:creationId xmlns:p14="http://schemas.microsoft.com/office/powerpoint/2010/main" val="32640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2952" y="918015"/>
            <a:ext cx="810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What Would It Cost A Company To Create?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9666" y="1445094"/>
            <a:ext cx="7194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Hire A Professional Spokes Model		$800.00 + Royalties</a:t>
            </a:r>
          </a:p>
          <a:p>
            <a:r>
              <a:rPr lang="en-US" b="1" dirty="0"/>
              <a:t>Stage A Hollywood Style Studio                      	$750.00</a:t>
            </a:r>
          </a:p>
          <a:p>
            <a:r>
              <a:rPr lang="en-US" b="1" dirty="0"/>
              <a:t>Hire A Professional Videographer		$500.00</a:t>
            </a:r>
          </a:p>
          <a:p>
            <a:r>
              <a:rPr lang="en-US" b="1" dirty="0"/>
              <a:t>Hire Make Up Artist			$175.00</a:t>
            </a:r>
          </a:p>
          <a:p>
            <a:r>
              <a:rPr lang="en-US" b="1" dirty="0"/>
              <a:t>Hire A Video Editor				$500.00</a:t>
            </a:r>
          </a:p>
          <a:p>
            <a:r>
              <a:rPr lang="en-US" b="1" dirty="0"/>
              <a:t>Hire Prime Time Graphics Animator		</a:t>
            </a:r>
            <a:r>
              <a:rPr lang="en-US" b="1" u="sng" dirty="0"/>
              <a:t>$400.00</a:t>
            </a:r>
            <a:r>
              <a:rPr lang="en-US" b="1" dirty="0"/>
              <a:t>							 	$3,125.00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3956" y="3384856"/>
            <a:ext cx="7194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Video Optimization			$50</a:t>
            </a:r>
          </a:p>
          <a:p>
            <a:r>
              <a:rPr lang="en-US" b="1" dirty="0"/>
              <a:t>Video Broadcasting				$200</a:t>
            </a:r>
          </a:p>
          <a:p>
            <a:r>
              <a:rPr lang="en-US" b="1" dirty="0"/>
              <a:t>Social Media Syndication			</a:t>
            </a:r>
            <a:r>
              <a:rPr lang="en-US" b="1" u="sng" dirty="0"/>
              <a:t>$250</a:t>
            </a:r>
            <a:endParaRPr lang="en-US" b="1" dirty="0"/>
          </a:p>
          <a:p>
            <a:r>
              <a:rPr lang="en-US" b="1" dirty="0"/>
              <a:t>                                                                                                        </a:t>
            </a:r>
            <a:r>
              <a:rPr lang="en-US" b="1" u="sng" dirty="0"/>
              <a:t>$   500.00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6560" y="4502433"/>
            <a:ext cx="146876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$3,650.00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754" y="117338"/>
            <a:ext cx="7565730" cy="707886"/>
          </a:xfrm>
          <a:prstGeom prst="rect">
            <a:avLst/>
          </a:prstGeom>
          <a:solidFill>
            <a:srgbClr val="2A19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Raleway" pitchFamily="34" charset="0"/>
                <a:ea typeface="Droid Sans" pitchFamily="34" charset="0"/>
                <a:cs typeface="Droid Sans" pitchFamily="34" charset="0"/>
              </a:rPr>
              <a:t>Welcome To Our “Review Commercial” </a:t>
            </a:r>
            <a:r>
              <a:rPr lang="en-US" sz="4000" dirty="0">
                <a:solidFill>
                  <a:schemeClr val="bg1"/>
                </a:solidFill>
                <a:latin typeface="Rage Italic" panose="03070502040507070304" pitchFamily="66" charset="0"/>
                <a:ea typeface="Droid Sans" pitchFamily="34" charset="0"/>
                <a:cs typeface="Droid Sans" pitchFamily="34" charset="0"/>
              </a:rPr>
              <a:t>Beta</a:t>
            </a:r>
          </a:p>
        </p:txBody>
      </p:sp>
    </p:spTree>
    <p:extLst>
      <p:ext uri="{BB962C8B-B14F-4D97-AF65-F5344CB8AC3E}">
        <p14:creationId xmlns:p14="http://schemas.microsoft.com/office/powerpoint/2010/main" val="14883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0" grpId="0" build="p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6158685" y="1882650"/>
            <a:ext cx="384048" cy="3840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2" name="Oval 61"/>
          <p:cNvSpPr/>
          <p:nvPr/>
        </p:nvSpPr>
        <p:spPr>
          <a:xfrm>
            <a:off x="2780075" y="3966076"/>
            <a:ext cx="272160" cy="2721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3" name="Oval 62"/>
          <p:cNvSpPr/>
          <p:nvPr/>
        </p:nvSpPr>
        <p:spPr>
          <a:xfrm>
            <a:off x="7877619" y="4543138"/>
            <a:ext cx="151200" cy="151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4" name="Oval 63"/>
          <p:cNvSpPr/>
          <p:nvPr/>
        </p:nvSpPr>
        <p:spPr>
          <a:xfrm>
            <a:off x="2612328" y="852238"/>
            <a:ext cx="3456431" cy="34564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62491" y="1425486"/>
            <a:ext cx="3360524" cy="3023059"/>
            <a:chOff x="2662491" y="1425486"/>
            <a:chExt cx="3360524" cy="3023059"/>
          </a:xfrm>
        </p:grpSpPr>
        <p:sp>
          <p:nvSpPr>
            <p:cNvPr id="65" name="TextBox 64"/>
            <p:cNvSpPr txBox="1"/>
            <p:nvPr/>
          </p:nvSpPr>
          <p:spPr>
            <a:xfrm>
              <a:off x="2865095" y="1425486"/>
              <a:ext cx="2984373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Novecento sans wide Book" panose="00000405000000000000" pitchFamily="50" charset="0"/>
                </a:rPr>
                <a:t>Five</a:t>
              </a:r>
            </a:p>
          </p:txBody>
        </p:sp>
        <p:sp>
          <p:nvSpPr>
            <p:cNvPr id="66" name="Text Placeholder 2"/>
            <p:cNvSpPr txBox="1">
              <a:spLocks/>
            </p:cNvSpPr>
            <p:nvPr/>
          </p:nvSpPr>
          <p:spPr>
            <a:xfrm>
              <a:off x="2662491" y="3226040"/>
              <a:ext cx="3360524" cy="12225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1800" b="1" dirty="0">
                  <a:solidFill>
                    <a:srgbClr val="FFC000"/>
                  </a:solidFill>
                  <a:latin typeface="+mj-lt"/>
                </a:rPr>
                <a:t>To Have  Expert</a:t>
              </a:r>
              <a:br>
                <a:rPr lang="en-US" sz="1800" b="1" dirty="0">
                  <a:solidFill>
                    <a:srgbClr val="FFC000"/>
                  </a:solidFill>
                  <a:latin typeface="+mj-lt"/>
                </a:rPr>
              </a:br>
              <a:r>
                <a:rPr lang="en-US" sz="1800" b="1" dirty="0">
                  <a:solidFill>
                    <a:srgbClr val="FFC000"/>
                  </a:solidFill>
                  <a:latin typeface="+mj-lt"/>
                </a:rPr>
                <a:t>Interviews</a:t>
              </a:r>
              <a:br>
                <a:rPr lang="en-US" sz="1800" b="1" dirty="0">
                  <a:solidFill>
                    <a:srgbClr val="FFC000"/>
                  </a:solidFill>
                  <a:latin typeface="+mj-lt"/>
                </a:rPr>
              </a:br>
              <a:r>
                <a:rPr lang="en-US" sz="1800" b="1" dirty="0">
                  <a:solidFill>
                    <a:srgbClr val="FFC000"/>
                  </a:solidFill>
                  <a:latin typeface="+mj-lt"/>
                </a:rPr>
                <a:t> Every Month</a:t>
              </a:r>
            </a:p>
          </p:txBody>
        </p:sp>
        <p:sp>
          <p:nvSpPr>
            <p:cNvPr id="67" name="Title 3"/>
            <p:cNvSpPr txBox="1">
              <a:spLocks/>
            </p:cNvSpPr>
            <p:nvPr/>
          </p:nvSpPr>
          <p:spPr>
            <a:xfrm>
              <a:off x="2765306" y="2557001"/>
              <a:ext cx="3150476" cy="576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en-US" b="1" dirty="0">
                  <a:solidFill>
                    <a:schemeClr val="bg1"/>
                  </a:solidFill>
                  <a:latin typeface="Novecento sans wide Book" panose="00000405000000000000" pitchFamily="50" charset="0"/>
                </a:rPr>
                <a:t>Powerful REASONS</a:t>
              </a:r>
            </a:p>
          </p:txBody>
        </p:sp>
      </p:grpSp>
      <p:sp>
        <p:nvSpPr>
          <p:cNvPr id="68" name="Oval 67"/>
          <p:cNvSpPr/>
          <p:nvPr/>
        </p:nvSpPr>
        <p:spPr>
          <a:xfrm>
            <a:off x="1915276" y="73389"/>
            <a:ext cx="302400" cy="302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0" name="Oval 69"/>
          <p:cNvSpPr/>
          <p:nvPr/>
        </p:nvSpPr>
        <p:spPr>
          <a:xfrm>
            <a:off x="1174898" y="3278494"/>
            <a:ext cx="151200" cy="151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6188353" y="-95251"/>
            <a:ext cx="2180393" cy="2180393"/>
            <a:chOff x="5602945" y="-44575"/>
            <a:chExt cx="2359955" cy="2359955"/>
          </a:xfrm>
        </p:grpSpPr>
        <p:sp>
          <p:nvSpPr>
            <p:cNvPr id="73" name="Oval 72"/>
            <p:cNvSpPr/>
            <p:nvPr/>
          </p:nvSpPr>
          <p:spPr>
            <a:xfrm>
              <a:off x="5602945" y="-44575"/>
              <a:ext cx="2359955" cy="2359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14702" y="523051"/>
              <a:ext cx="2293560" cy="13898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en-US" sz="3200" b="1" dirty="0">
                  <a:solidFill>
                    <a:schemeClr val="bg1"/>
                  </a:solidFill>
                </a:rPr>
                <a:t>SEO Marketing</a:t>
              </a:r>
              <a:br>
                <a:rPr lang="en-US" sz="3200" b="1" dirty="0">
                  <a:solidFill>
                    <a:schemeClr val="bg1"/>
                  </a:solidFill>
                </a:rPr>
              </a:br>
              <a:r>
                <a:rPr lang="en-US" sz="3200" b="1" dirty="0">
                  <a:solidFill>
                    <a:schemeClr val="bg1"/>
                  </a:solidFill>
                </a:rPr>
                <a:t>$1000’s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01772" y="1754126"/>
            <a:ext cx="1800947" cy="1800947"/>
            <a:chOff x="7543800" y="4398640"/>
            <a:chExt cx="2143985" cy="2143985"/>
          </a:xfrm>
        </p:grpSpPr>
        <p:sp>
          <p:nvSpPr>
            <p:cNvPr id="81" name="Oval 80"/>
            <p:cNvSpPr/>
            <p:nvPr/>
          </p:nvSpPr>
          <p:spPr>
            <a:xfrm>
              <a:off x="7543800" y="4398640"/>
              <a:ext cx="2143985" cy="21439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75550" y="4709121"/>
              <a:ext cx="2013409" cy="14289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Video Marketing</a:t>
              </a:r>
              <a:br>
                <a:rPr lang="en-US" sz="2400" b="1" dirty="0">
                  <a:solidFill>
                    <a:schemeClr val="bg1"/>
                  </a:solidFill>
                </a:rPr>
              </a:br>
              <a:r>
                <a:rPr lang="en-US" sz="2400" b="1" dirty="0">
                  <a:solidFill>
                    <a:schemeClr val="bg1"/>
                  </a:solidFill>
                </a:rPr>
                <a:t>$10,000’s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5303" y="187408"/>
            <a:ext cx="1804504" cy="1804504"/>
            <a:chOff x="-115813" y="990600"/>
            <a:chExt cx="1858804" cy="1858804"/>
          </a:xfrm>
        </p:grpSpPr>
        <p:sp>
          <p:nvSpPr>
            <p:cNvPr id="93" name="Oval 92"/>
            <p:cNvSpPr/>
            <p:nvPr/>
          </p:nvSpPr>
          <p:spPr>
            <a:xfrm>
              <a:off x="-115813" y="990600"/>
              <a:ext cx="1858804" cy="18588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-97036" y="1116460"/>
              <a:ext cx="1800916" cy="14266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2800" b="1" dirty="0">
                  <a:solidFill>
                    <a:schemeClr val="bg1"/>
                  </a:solidFill>
                </a:rPr>
                <a:t>Brand Marketing</a:t>
              </a:r>
              <a:br>
                <a:rPr lang="en-US" sz="2800" b="1" dirty="0">
                  <a:solidFill>
                    <a:schemeClr val="bg1"/>
                  </a:solidFill>
                </a:rPr>
              </a:br>
              <a:r>
                <a:rPr lang="en-US" sz="2800" b="1" dirty="0">
                  <a:solidFill>
                    <a:schemeClr val="bg1"/>
                  </a:solidFill>
                </a:rPr>
                <a:t>$10,000’s</a:t>
              </a:r>
            </a:p>
          </p:txBody>
        </p:sp>
      </p:grpSp>
      <p:sp>
        <p:nvSpPr>
          <p:cNvPr id="119" name="Oval 118"/>
          <p:cNvSpPr/>
          <p:nvPr/>
        </p:nvSpPr>
        <p:spPr>
          <a:xfrm>
            <a:off x="8679354" y="1157868"/>
            <a:ext cx="302400" cy="302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0" name="Oval 119"/>
          <p:cNvSpPr/>
          <p:nvPr/>
        </p:nvSpPr>
        <p:spPr>
          <a:xfrm>
            <a:off x="180969" y="4102156"/>
            <a:ext cx="302400" cy="302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999135" y="1040518"/>
            <a:ext cx="2666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vecento sans wide Book" panose="00000405000000000000" pitchFamily="50" charset="0"/>
              </a:rPr>
              <a:t>Our $1,497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vecento sans wide Book" panose="00000405000000000000" pitchFamily="50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vecento sans wide Book" panose="00000405000000000000" pitchFamily="50" charset="0"/>
              </a:rPr>
              <a:t>Program After Beta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vecento sans wide Book" panose="00000405000000000000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35383" y="4356222"/>
            <a:ext cx="5285421" cy="646331"/>
          </a:xfrm>
          <a:prstGeom prst="rect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vecento sans wide Book" panose="00000405000000000000" pitchFamily="50" charset="0"/>
              </a:rPr>
              <a:t>Expert Interviews Help Solve All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vecento sans wide Book" panose="00000405000000000000" pitchFamily="50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vecento sans wide Book" panose="00000405000000000000" pitchFamily="50" charset="0"/>
              </a:rPr>
              <a:t>5 Problems For A Fraction Of The Cost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vecento sans wide Book" panose="00000405000000000000" pitchFamily="50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0844" y="31540"/>
            <a:ext cx="1197393" cy="1260605"/>
            <a:chOff x="2305934" y="-225"/>
            <a:chExt cx="1197393" cy="1260605"/>
          </a:xfrm>
        </p:grpSpPr>
        <p:grpSp>
          <p:nvGrpSpPr>
            <p:cNvPr id="96" name="Group 95"/>
            <p:cNvGrpSpPr/>
            <p:nvPr/>
          </p:nvGrpSpPr>
          <p:grpSpPr>
            <a:xfrm>
              <a:off x="2305934" y="-225"/>
              <a:ext cx="1197393" cy="1197393"/>
              <a:chOff x="2152572" y="-129225"/>
              <a:chExt cx="1209825" cy="1209825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2152572" y="-129225"/>
                <a:ext cx="1209825" cy="12098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8" name="TextBox 97"/>
              <p:cNvSpPr txBox="1">
                <a:spLocks noChangeAspect="1"/>
              </p:cNvSpPr>
              <p:nvPr/>
            </p:nvSpPr>
            <p:spPr>
              <a:xfrm>
                <a:off x="2250733" y="-84776"/>
                <a:ext cx="921242" cy="92124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5400" dirty="0">
                    <a:solidFill>
                      <a:schemeClr val="bg1"/>
                    </a:solidFill>
                    <a:latin typeface="Sosa" pitchFamily="2" charset="0"/>
                    <a:ea typeface="Entypo" pitchFamily="2" charset="0"/>
                  </a:rPr>
                  <a:t>1</a:t>
                </a:r>
                <a:endParaRPr lang="ru-RU" sz="5400" dirty="0">
                  <a:solidFill>
                    <a:schemeClr val="bg1"/>
                  </a:solidFill>
                  <a:ea typeface="Entypo" pitchFamily="2" charset="0"/>
                </a:endParaRPr>
              </a:p>
            </p:txBody>
          </p:sp>
        </p:grpSp>
        <p:sp>
          <p:nvSpPr>
            <p:cNvPr id="43" name="TextBox 42"/>
            <p:cNvSpPr txBox="1">
              <a:spLocks noChangeAspect="1"/>
            </p:cNvSpPr>
            <p:nvPr/>
          </p:nvSpPr>
          <p:spPr>
            <a:xfrm>
              <a:off x="2413948" y="348605"/>
              <a:ext cx="911775" cy="91177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osa" pitchFamily="2" charset="0"/>
                  <a:ea typeface="Entypo" pitchFamily="2" charset="0"/>
                </a:rPr>
                <a:t>Problem</a:t>
              </a:r>
              <a:endParaRPr lang="ru-RU" dirty="0">
                <a:solidFill>
                  <a:schemeClr val="bg1"/>
                </a:solidFill>
                <a:ea typeface="Entypo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65970" y="-80099"/>
            <a:ext cx="1039393" cy="1257104"/>
            <a:chOff x="4965970" y="-80099"/>
            <a:chExt cx="1039393" cy="1257104"/>
          </a:xfrm>
        </p:grpSpPr>
        <p:sp>
          <p:nvSpPr>
            <p:cNvPr id="69" name="Oval 68"/>
            <p:cNvSpPr/>
            <p:nvPr/>
          </p:nvSpPr>
          <p:spPr>
            <a:xfrm>
              <a:off x="5854163" y="434357"/>
              <a:ext cx="151200" cy="15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5001904" y="132977"/>
              <a:ext cx="861912" cy="8327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5" name="TextBox 44"/>
            <p:cNvSpPr txBox="1">
              <a:spLocks noChangeAspect="1"/>
            </p:cNvSpPr>
            <p:nvPr/>
          </p:nvSpPr>
          <p:spPr>
            <a:xfrm>
              <a:off x="4965970" y="265230"/>
              <a:ext cx="911775" cy="91177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osa" pitchFamily="2" charset="0"/>
                  <a:ea typeface="Entypo" pitchFamily="2" charset="0"/>
                </a:rPr>
                <a:t>Problem</a:t>
              </a:r>
              <a:endParaRPr lang="ru-RU" dirty="0">
                <a:solidFill>
                  <a:schemeClr val="bg1"/>
                </a:solidFill>
                <a:ea typeface="Entypo" pitchFamily="2" charset="0"/>
              </a:endParaRPr>
            </a:p>
          </p:txBody>
        </p:sp>
        <p:sp>
          <p:nvSpPr>
            <p:cNvPr id="46" name="TextBox 45"/>
            <p:cNvSpPr txBox="1">
              <a:spLocks noChangeAspect="1"/>
            </p:cNvSpPr>
            <p:nvPr/>
          </p:nvSpPr>
          <p:spPr>
            <a:xfrm>
              <a:off x="4965970" y="-80099"/>
              <a:ext cx="911775" cy="91177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Entypo" pitchFamily="2" charset="0"/>
                </a:rPr>
                <a:t>3</a:t>
              </a:r>
              <a:endPara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ntypo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49876" y="2353961"/>
            <a:ext cx="919210" cy="1121297"/>
            <a:chOff x="6249876" y="2353961"/>
            <a:chExt cx="919210" cy="1121297"/>
          </a:xfrm>
        </p:grpSpPr>
        <p:grpSp>
          <p:nvGrpSpPr>
            <p:cNvPr id="102" name="Group 101"/>
            <p:cNvGrpSpPr/>
            <p:nvPr/>
          </p:nvGrpSpPr>
          <p:grpSpPr>
            <a:xfrm>
              <a:off x="6249876" y="2353961"/>
              <a:ext cx="919210" cy="882534"/>
              <a:chOff x="228653" y="4974033"/>
              <a:chExt cx="1094298" cy="1050636"/>
            </a:xfrm>
            <a:solidFill>
              <a:srgbClr val="FFC000"/>
            </a:solidFill>
          </p:grpSpPr>
          <p:sp>
            <p:nvSpPr>
              <p:cNvPr id="103" name="Oval 102"/>
              <p:cNvSpPr/>
              <p:nvPr/>
            </p:nvSpPr>
            <p:spPr>
              <a:xfrm>
                <a:off x="228653" y="4974033"/>
                <a:ext cx="1094298" cy="10506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4" name="TextBox 103"/>
              <p:cNvSpPr txBox="1">
                <a:spLocks noChangeAspect="1"/>
              </p:cNvSpPr>
              <p:nvPr/>
            </p:nvSpPr>
            <p:spPr>
              <a:xfrm>
                <a:off x="475203" y="5070059"/>
                <a:ext cx="601198" cy="601198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8" name="TextBox 47"/>
            <p:cNvSpPr txBox="1">
              <a:spLocks noChangeAspect="1"/>
            </p:cNvSpPr>
            <p:nvPr/>
          </p:nvSpPr>
          <p:spPr>
            <a:xfrm>
              <a:off x="6253128" y="2563483"/>
              <a:ext cx="911775" cy="91177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sa" pitchFamily="2" charset="0"/>
                  <a:ea typeface="Entypo" pitchFamily="2" charset="0"/>
                </a:rPr>
                <a:t>Problem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ntypo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02562" y="1951362"/>
            <a:ext cx="1154462" cy="1264229"/>
            <a:chOff x="1503531" y="2423919"/>
            <a:chExt cx="911775" cy="1006764"/>
          </a:xfrm>
        </p:grpSpPr>
        <p:sp>
          <p:nvSpPr>
            <p:cNvPr id="108" name="Oval 107"/>
            <p:cNvSpPr/>
            <p:nvPr/>
          </p:nvSpPr>
          <p:spPr>
            <a:xfrm>
              <a:off x="1572328" y="2423919"/>
              <a:ext cx="797701" cy="79770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>
              <a:spLocks noChangeAspect="1"/>
            </p:cNvSpPr>
            <p:nvPr/>
          </p:nvSpPr>
          <p:spPr>
            <a:xfrm>
              <a:off x="1503531" y="2518908"/>
              <a:ext cx="911775" cy="91177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osa" pitchFamily="2" charset="0"/>
                  <a:ea typeface="Entypo" pitchFamily="2" charset="0"/>
                </a:rPr>
                <a:t>Problem</a:t>
              </a:r>
              <a:endParaRPr lang="ru-RU" dirty="0">
                <a:solidFill>
                  <a:schemeClr val="bg1"/>
                </a:solidFill>
                <a:ea typeface="Entypo" pitchFamily="2" charset="0"/>
              </a:endParaRPr>
            </a:p>
          </p:txBody>
        </p:sp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1722166" y="2445515"/>
              <a:ext cx="505006" cy="50500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258291" y="2049169"/>
            <a:ext cx="1336696" cy="1397690"/>
            <a:chOff x="-258291" y="2049169"/>
            <a:chExt cx="1336696" cy="1397690"/>
          </a:xfrm>
        </p:grpSpPr>
        <p:grpSp>
          <p:nvGrpSpPr>
            <p:cNvPr id="99" name="Group 98"/>
            <p:cNvGrpSpPr/>
            <p:nvPr/>
          </p:nvGrpSpPr>
          <p:grpSpPr>
            <a:xfrm>
              <a:off x="-258291" y="2049169"/>
              <a:ext cx="1336696" cy="1336696"/>
              <a:chOff x="-434023" y="3103198"/>
              <a:chExt cx="1209825" cy="1209825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-434023" y="3103198"/>
                <a:ext cx="1209825" cy="12098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1" name="TextBox 100"/>
              <p:cNvSpPr txBox="1">
                <a:spLocks noChangeAspect="1"/>
              </p:cNvSpPr>
              <p:nvPr/>
            </p:nvSpPr>
            <p:spPr>
              <a:xfrm>
                <a:off x="-273752" y="3165138"/>
                <a:ext cx="893738" cy="89373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Entypo" pitchFamily="2" charset="0"/>
                  </a:rPr>
                  <a:t>5</a:t>
                </a:r>
                <a:endParaRPr lang="ru-RU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Entypo" pitchFamily="2" charset="0"/>
                </a:endParaRPr>
              </a:p>
            </p:txBody>
          </p:sp>
        </p:grpSp>
        <p:sp>
          <p:nvSpPr>
            <p:cNvPr id="53" name="TextBox 52"/>
            <p:cNvSpPr txBox="1">
              <a:spLocks noChangeAspect="1"/>
            </p:cNvSpPr>
            <p:nvPr/>
          </p:nvSpPr>
          <p:spPr>
            <a:xfrm>
              <a:off x="-41444" y="2535084"/>
              <a:ext cx="911775" cy="91177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sa" pitchFamily="2" charset="0"/>
                  <a:ea typeface="Entypo" pitchFamily="2" charset="0"/>
                </a:rPr>
                <a:t>Problem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ntypo" pitchFamily="2" charset="0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8634532" y="224588"/>
            <a:ext cx="151200" cy="151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84" name="Group 83"/>
          <p:cNvGrpSpPr/>
          <p:nvPr/>
        </p:nvGrpSpPr>
        <p:grpSpPr>
          <a:xfrm>
            <a:off x="6744810" y="3430450"/>
            <a:ext cx="1469643" cy="1427117"/>
            <a:chOff x="5736907" y="4843500"/>
            <a:chExt cx="1490943" cy="1447800"/>
          </a:xfrm>
        </p:grpSpPr>
        <p:sp>
          <p:nvSpPr>
            <p:cNvPr id="85" name="Oval 84"/>
            <p:cNvSpPr/>
            <p:nvPr/>
          </p:nvSpPr>
          <p:spPr>
            <a:xfrm>
              <a:off x="5758480" y="4843500"/>
              <a:ext cx="1447800" cy="1447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36907" y="5089909"/>
              <a:ext cx="1490943" cy="9367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Reputation Management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$1000’s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30358" y="3414061"/>
            <a:ext cx="1578721" cy="1512708"/>
            <a:chOff x="1360264" y="5200302"/>
            <a:chExt cx="1879429" cy="1800842"/>
          </a:xfrm>
        </p:grpSpPr>
        <p:sp>
          <p:nvSpPr>
            <p:cNvPr id="89" name="Oval 88"/>
            <p:cNvSpPr/>
            <p:nvPr/>
          </p:nvSpPr>
          <p:spPr>
            <a:xfrm>
              <a:off x="1399558" y="5200302"/>
              <a:ext cx="1800842" cy="18008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360264" y="5566398"/>
              <a:ext cx="1879429" cy="12091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spcAft>
                  <a:spcPts val="400"/>
                </a:spcAft>
              </a:pPr>
              <a:r>
                <a:rPr lang="en-US" sz="2000" b="1" dirty="0">
                  <a:solidFill>
                    <a:schemeClr val="bg1"/>
                  </a:solidFill>
                </a:rPr>
                <a:t>Social Media </a:t>
              </a:r>
              <a:br>
                <a:rPr lang="en-US" sz="2000" b="1" dirty="0">
                  <a:solidFill>
                    <a:schemeClr val="bg1"/>
                  </a:solidFill>
                </a:rPr>
              </a:br>
              <a:r>
                <a:rPr lang="en-US" sz="2000" b="1" dirty="0">
                  <a:solidFill>
                    <a:schemeClr val="bg1"/>
                  </a:solidFill>
                </a:rPr>
                <a:t>Marketing</a:t>
              </a:r>
              <a:br>
                <a:rPr lang="en-US" sz="2000" b="1" dirty="0">
                  <a:solidFill>
                    <a:schemeClr val="bg1"/>
                  </a:solidFill>
                </a:rPr>
              </a:br>
              <a:r>
                <a:rPr lang="en-US" sz="2000" b="1" dirty="0">
                  <a:solidFill>
                    <a:schemeClr val="bg1"/>
                  </a:solidFill>
                </a:rPr>
                <a:t>$1000’s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3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4"/>
          <p:cNvSpPr txBox="1">
            <a:spLocks/>
          </p:cNvSpPr>
          <p:nvPr/>
        </p:nvSpPr>
        <p:spPr>
          <a:xfrm>
            <a:off x="1181100" y="375675"/>
            <a:ext cx="655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Step: Technical Sign Off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vecento sans wide Book" panose="00000405000000000000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1227648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We’ll go over the video and get your sign off and release and the details of the sites you want it syndicated 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57175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 sign off we will also go over a Reputation Marketing strategy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you and get your feedback on the process.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Lets Confirm Technical Sign Off Meeting Date &amp; Time</a:t>
            </a:r>
          </a:p>
        </p:txBody>
      </p:sp>
    </p:spTree>
    <p:extLst>
      <p:ext uri="{BB962C8B-B14F-4D97-AF65-F5344CB8AC3E}">
        <p14:creationId xmlns:p14="http://schemas.microsoft.com/office/powerpoint/2010/main" val="27082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135160" y="1520458"/>
            <a:ext cx="1260000" cy="1260000"/>
            <a:chOff x="7074094" y="1919738"/>
            <a:chExt cx="1532626" cy="1532626"/>
          </a:xfrm>
        </p:grpSpPr>
        <p:sp>
          <p:nvSpPr>
            <p:cNvPr id="20" name="Oval 19"/>
            <p:cNvSpPr/>
            <p:nvPr/>
          </p:nvSpPr>
          <p:spPr>
            <a:xfrm>
              <a:off x="7074094" y="1919738"/>
              <a:ext cx="1532626" cy="1532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>
              <a:spLocks noChangeAspect="1"/>
            </p:cNvSpPr>
            <p:nvPr/>
          </p:nvSpPr>
          <p:spPr>
            <a:xfrm>
              <a:off x="7210422" y="2229096"/>
              <a:ext cx="1143000" cy="1143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C</a:t>
              </a:r>
              <a:endParaRPr lang="ru-RU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35351" y="1557638"/>
            <a:ext cx="1260000" cy="1260000"/>
            <a:chOff x="533400" y="1919738"/>
            <a:chExt cx="1532626" cy="1532626"/>
          </a:xfrm>
        </p:grpSpPr>
        <p:sp>
          <p:nvSpPr>
            <p:cNvPr id="23" name="Oval 22"/>
            <p:cNvSpPr/>
            <p:nvPr/>
          </p:nvSpPr>
          <p:spPr>
            <a:xfrm>
              <a:off x="533400" y="1919738"/>
              <a:ext cx="1532626" cy="15326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669126" y="2187939"/>
              <a:ext cx="1219200" cy="12192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A</a:t>
              </a:r>
              <a:endParaRPr lang="ru-RU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3002987" y="338210"/>
            <a:ext cx="310273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Question?</a:t>
            </a:r>
            <a:endParaRPr 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vecento sans wide Book" panose="00000405000000000000" pitchFamily="50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42759" y="3218227"/>
            <a:ext cx="1845185" cy="580370"/>
            <a:chOff x="377121" y="4133851"/>
            <a:chExt cx="1845185" cy="77382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77121" y="4133851"/>
              <a:ext cx="18451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77121" y="4210051"/>
              <a:ext cx="1845185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Four Good Reviews</a:t>
              </a:r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Two Bad Reviews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25071" y="3212616"/>
            <a:ext cx="1897343" cy="307777"/>
            <a:chOff x="3762832" y="4283778"/>
            <a:chExt cx="1897343" cy="41036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814990" y="4290964"/>
              <a:ext cx="18451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62832" y="4283778"/>
              <a:ext cx="1845185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No Reviews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42567" y="1569976"/>
            <a:ext cx="2047961" cy="1938924"/>
            <a:chOff x="5792446" y="2104028"/>
            <a:chExt cx="2047961" cy="258523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995222" y="4289423"/>
              <a:ext cx="18451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843285" y="4278889"/>
              <a:ext cx="1845185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Six 5 Star Reviews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92446" y="2104028"/>
              <a:ext cx="184518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Service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17663" y="1486442"/>
            <a:ext cx="1260000" cy="1260000"/>
            <a:chOff x="4970171" y="1878362"/>
            <a:chExt cx="1532626" cy="1532626"/>
          </a:xfrm>
        </p:grpSpPr>
        <p:sp>
          <p:nvSpPr>
            <p:cNvPr id="37" name="Oval 36"/>
            <p:cNvSpPr/>
            <p:nvPr/>
          </p:nvSpPr>
          <p:spPr>
            <a:xfrm>
              <a:off x="4970171" y="1878362"/>
              <a:ext cx="1532626" cy="15326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5166977" y="2278404"/>
              <a:ext cx="1079780" cy="10797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pic>
        <p:nvPicPr>
          <p:cNvPr id="39" name="Picture 4" descr="http://lilyvelden.files.wordpress.com/2013/02/five-star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05" y="2746442"/>
            <a:ext cx="1447944" cy="3383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5"/>
          <a:stretch/>
        </p:blipFill>
        <p:spPr>
          <a:xfrm>
            <a:off x="4862990" y="2700786"/>
            <a:ext cx="905299" cy="49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3" r="-2468"/>
          <a:stretch/>
        </p:blipFill>
        <p:spPr>
          <a:xfrm>
            <a:off x="3868725" y="2700786"/>
            <a:ext cx="1287969" cy="49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" descr="http://lilyvelden.files.wordpress.com/2013/02/five-stars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913" b="4677"/>
          <a:stretch/>
        </p:blipFill>
        <p:spPr bwMode="auto">
          <a:xfrm>
            <a:off x="1696163" y="2809838"/>
            <a:ext cx="857005" cy="31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5"/>
          <a:stretch/>
        </p:blipFill>
        <p:spPr>
          <a:xfrm>
            <a:off x="2565872" y="2746442"/>
            <a:ext cx="874230" cy="479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Text Placeholder 14"/>
          <p:cNvSpPr txBox="1">
            <a:spLocks/>
          </p:cNvSpPr>
          <p:nvPr/>
        </p:nvSpPr>
        <p:spPr>
          <a:xfrm>
            <a:off x="443390" y="885439"/>
            <a:ext cx="8229600" cy="350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 Services Are Virtually Identical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25070" y="1612574"/>
            <a:ext cx="1845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Service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64638" y="1609327"/>
            <a:ext cx="1845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Service</a:t>
            </a:r>
          </a:p>
        </p:txBody>
      </p:sp>
      <p:sp>
        <p:nvSpPr>
          <p:cNvPr id="47" name="Text Placeholder 14"/>
          <p:cNvSpPr txBox="1">
            <a:spLocks/>
          </p:cNvSpPr>
          <p:nvPr/>
        </p:nvSpPr>
        <p:spPr>
          <a:xfrm>
            <a:off x="585021" y="3866254"/>
            <a:ext cx="8229600" cy="492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Which One Would You Choose To Buy?</a:t>
            </a:r>
          </a:p>
        </p:txBody>
      </p:sp>
    </p:spTree>
    <p:extLst>
      <p:ext uri="{BB962C8B-B14F-4D97-AF65-F5344CB8AC3E}">
        <p14:creationId xmlns:p14="http://schemas.microsoft.com/office/powerpoint/2010/main" val="12688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59632" y="1173957"/>
            <a:ext cx="3178969" cy="2884885"/>
            <a:chOff x="859362" y="1276350"/>
            <a:chExt cx="3179238" cy="2884724"/>
          </a:xfrm>
        </p:grpSpPr>
        <p:pic>
          <p:nvPicPr>
            <p:cNvPr id="2663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4" t="10550" r="21733" b="13049"/>
            <a:stretch>
              <a:fillRect/>
            </a:stretch>
          </p:blipFill>
          <p:spPr bwMode="auto">
            <a:xfrm>
              <a:off x="859362" y="1276350"/>
              <a:ext cx="3179238" cy="288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64167" y="1597801"/>
              <a:ext cx="2743432" cy="17120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16116" y="1173957"/>
            <a:ext cx="3178969" cy="2884885"/>
            <a:chOff x="5126562" y="1276350"/>
            <a:chExt cx="3179238" cy="2884724"/>
          </a:xfrm>
        </p:grpSpPr>
        <p:pic>
          <p:nvPicPr>
            <p:cNvPr id="2663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4" t="10550" r="21733" b="13049"/>
            <a:stretch>
              <a:fillRect/>
            </a:stretch>
          </p:blipFill>
          <p:spPr bwMode="auto">
            <a:xfrm>
              <a:off x="5126562" y="1276350"/>
              <a:ext cx="3179238" cy="288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38511" y="1589467"/>
              <a:ext cx="2743432" cy="17120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38908" y="4115158"/>
            <a:ext cx="3326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cs typeface="Open Sans" pitchFamily="34" charset="0"/>
              </a:rPr>
              <a:t>How Many Reviews Does A Consumer Look Up Before </a:t>
            </a:r>
            <a:b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cs typeface="Open Sans" pitchFamily="34" charset="0"/>
              </a:rPr>
            </a:b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cs typeface="Open Sans" pitchFamily="34" charset="0"/>
              </a:rPr>
              <a:t>Making A Decision?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9600" y="371475"/>
            <a:ext cx="44898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defTabSz="1088205">
              <a:defRPr/>
            </a:pPr>
            <a:r>
              <a:rPr lang="en-CA" sz="2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Do Consumers Trust Your Business?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08897" y="1379935"/>
            <a:ext cx="0" cy="3373040"/>
          </a:xfrm>
          <a:prstGeom prst="line">
            <a:avLst/>
          </a:prstGeom>
          <a:ln w="38100"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24" r="62224" b="-1"/>
          <a:stretch/>
        </p:blipFill>
        <p:spPr bwMode="auto">
          <a:xfrm>
            <a:off x="7145124" y="4794868"/>
            <a:ext cx="2014938" cy="34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1752600" y="1658472"/>
            <a:ext cx="1335944" cy="13164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83320" y="2449113"/>
            <a:ext cx="131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6189" y="1724959"/>
            <a:ext cx="13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16116" y="4115158"/>
            <a:ext cx="3326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Open Sans" pitchFamily="34" charset="0"/>
                <a:cs typeface="Open Sans" pitchFamily="34" charset="0"/>
              </a:rPr>
              <a:t>How Many Reviews Does A Business Need Before A Consumer </a:t>
            </a:r>
            <a:b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Open Sans" pitchFamily="34" charset="0"/>
                <a:cs typeface="Open Sans" pitchFamily="34" charset="0"/>
              </a:rPr>
            </a:b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Open Sans" pitchFamily="34" charset="0"/>
                <a:cs typeface="Open Sans" pitchFamily="34" charset="0"/>
              </a:rPr>
              <a:t>Can Trust Them?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18515" y="1591985"/>
            <a:ext cx="1335944" cy="131648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49235" y="2382626"/>
            <a:ext cx="131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1492" y="1729089"/>
            <a:ext cx="131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6-10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09599" y="772716"/>
            <a:ext cx="782887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defTabSz="1088205">
              <a:defRPr/>
            </a:pPr>
            <a:r>
              <a:rPr lang="en-CA" sz="2400" spc="-150" dirty="0">
                <a:solidFill>
                  <a:schemeClr val="accent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Without</a:t>
            </a:r>
            <a:r>
              <a:rPr lang="en-CA" sz="2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en-CA" sz="2400" spc="-150" dirty="0">
                <a:solidFill>
                  <a:schemeClr val="accent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6 Five Star Reviews</a:t>
            </a:r>
            <a:r>
              <a:rPr lang="en-CA" sz="2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… </a:t>
            </a:r>
            <a:r>
              <a:rPr lang="en-CA" sz="2400" spc="-150" dirty="0">
                <a:solidFill>
                  <a:schemeClr val="accent5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Your Business Isn’t Trusted Online</a:t>
            </a:r>
          </a:p>
        </p:txBody>
      </p:sp>
    </p:spTree>
    <p:extLst>
      <p:ext uri="{BB962C8B-B14F-4D97-AF65-F5344CB8AC3E}">
        <p14:creationId xmlns:p14="http://schemas.microsoft.com/office/powerpoint/2010/main" val="26090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-1143000" y="429267"/>
            <a:ext cx="11506200" cy="1004982"/>
          </a:xfrm>
        </p:spPr>
        <p:txBody>
          <a:bodyPr>
            <a:noAutofit/>
          </a:bodyPr>
          <a:lstStyle/>
          <a:p>
            <a:r>
              <a:rPr lang="en-US" sz="2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“Reputation Marketing” Is The Most Effective Way To Market…</a:t>
            </a:r>
          </a:p>
        </p:txBody>
      </p:sp>
      <p:sp>
        <p:nvSpPr>
          <p:cNvPr id="11" name="Oval 10"/>
          <p:cNvSpPr/>
          <p:nvPr/>
        </p:nvSpPr>
        <p:spPr>
          <a:xfrm>
            <a:off x="5181600" y="2705023"/>
            <a:ext cx="2319285" cy="226147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2400" dirty="0">
                <a:latin typeface="+mj-lt"/>
              </a:rPr>
              <a:t>You Make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Money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Marketing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3375846" y="1145658"/>
            <a:ext cx="2761329" cy="259079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+mj-lt"/>
              </a:rPr>
              <a:t>You Don’t Make Money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Managing…</a:t>
            </a:r>
          </a:p>
        </p:txBody>
      </p:sp>
      <p:sp>
        <p:nvSpPr>
          <p:cNvPr id="20" name="Oval 19"/>
          <p:cNvSpPr/>
          <p:nvPr/>
        </p:nvSpPr>
        <p:spPr>
          <a:xfrm>
            <a:off x="6822975" y="1756457"/>
            <a:ext cx="1980000" cy="1980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Smart Businesses</a:t>
            </a:r>
            <a:br>
              <a:rPr lang="en-US" sz="2000" dirty="0"/>
            </a:br>
            <a:r>
              <a:rPr lang="en-US" sz="2000" dirty="0"/>
              <a:t>Start With </a:t>
            </a:r>
            <a:br>
              <a:rPr lang="en-US" sz="2000" dirty="0"/>
            </a:br>
            <a:r>
              <a:rPr lang="en-US" sz="2000" dirty="0"/>
              <a:t>Reputation</a:t>
            </a:r>
          </a:p>
        </p:txBody>
      </p:sp>
      <p:sp>
        <p:nvSpPr>
          <p:cNvPr id="26" name="Oval 25"/>
          <p:cNvSpPr/>
          <p:nvPr/>
        </p:nvSpPr>
        <p:spPr>
          <a:xfrm>
            <a:off x="228600" y="1537493"/>
            <a:ext cx="3581400" cy="342900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548640" rtlCol="0" anchor="b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Reputation </a:t>
            </a:r>
            <a:r>
              <a:rPr lang="en-US" sz="3600" u="sng" dirty="0">
                <a:solidFill>
                  <a:schemeClr val="bg1"/>
                </a:solidFill>
              </a:rPr>
              <a:t>Management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Is Obsolete…</a:t>
            </a: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-1143000" y="-91350"/>
            <a:ext cx="11506200" cy="1004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What’s Your Experience With Reputation Management?</a:t>
            </a:r>
          </a:p>
        </p:txBody>
      </p:sp>
    </p:spTree>
    <p:extLst>
      <p:ext uri="{BB962C8B-B14F-4D97-AF65-F5344CB8AC3E}">
        <p14:creationId xmlns:p14="http://schemas.microsoft.com/office/powerpoint/2010/main" val="34918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8440" r="2532" b="8440"/>
          <a:stretch/>
        </p:blipFill>
        <p:spPr>
          <a:xfrm>
            <a:off x="0" y="0"/>
            <a:ext cx="9144000" cy="5143500"/>
          </a:xfrm>
        </p:spPr>
      </p:pic>
      <p:sp>
        <p:nvSpPr>
          <p:cNvPr id="13" name="Oval 4">
            <a:hlinkClick r:id="" action="ppaction://hlinkshowjump?jump=nextslide"/>
          </p:cNvPr>
          <p:cNvSpPr/>
          <p:nvPr/>
        </p:nvSpPr>
        <p:spPr>
          <a:xfrm>
            <a:off x="0" y="402999"/>
            <a:ext cx="3657600" cy="3981796"/>
          </a:xfrm>
          <a:custGeom>
            <a:avLst/>
            <a:gdLst/>
            <a:ahLst/>
            <a:cxnLst/>
            <a:rect l="l" t="t" r="r" b="b"/>
            <a:pathLst>
              <a:path w="4067464" h="4638964">
                <a:moveTo>
                  <a:pt x="1747982" y="0"/>
                </a:moveTo>
                <a:cubicBezTo>
                  <a:pt x="3028997" y="0"/>
                  <a:pt x="4067464" y="1038467"/>
                  <a:pt x="4067464" y="2319482"/>
                </a:cubicBezTo>
                <a:cubicBezTo>
                  <a:pt x="4067464" y="3600497"/>
                  <a:pt x="3028997" y="4638964"/>
                  <a:pt x="1747982" y="4638964"/>
                </a:cubicBezTo>
                <a:cubicBezTo>
                  <a:pt x="1049771" y="4638964"/>
                  <a:pt x="423614" y="4330462"/>
                  <a:pt x="0" y="3840927"/>
                </a:cubicBezTo>
                <a:lnTo>
                  <a:pt x="0" y="798037"/>
                </a:lnTo>
                <a:cubicBezTo>
                  <a:pt x="423614" y="308502"/>
                  <a:pt x="1049771" y="0"/>
                  <a:pt x="1747982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95053" y="4678123"/>
            <a:ext cx="162209" cy="1622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304800" y="2589788"/>
            <a:ext cx="377536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Give 5 Star Companies The Advantage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6200" y="1045653"/>
            <a:ext cx="342900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Game Of Online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Just Changed…</a:t>
            </a:r>
          </a:p>
        </p:txBody>
      </p:sp>
    </p:spTree>
    <p:extLst>
      <p:ext uri="{BB962C8B-B14F-4D97-AF65-F5344CB8AC3E}">
        <p14:creationId xmlns:p14="http://schemas.microsoft.com/office/powerpoint/2010/main" val="13295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3350"/>
            <a:ext cx="5805254" cy="48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57150"/>
            <a:ext cx="6686550" cy="857250"/>
          </a:xfrm>
        </p:spPr>
        <p:txBody>
          <a:bodyPr>
            <a:noAutofit/>
          </a:bodyPr>
          <a:lstStyle/>
          <a:p>
            <a:r>
              <a:rPr lang="en-029" sz="2100" dirty="0"/>
              <a:t>Q: If you were searching for a business…</a:t>
            </a:r>
            <a:br>
              <a:rPr lang="en-029" sz="2100" dirty="0"/>
            </a:br>
            <a:r>
              <a:rPr lang="en-029" sz="2100" b="1" u="sng" dirty="0"/>
              <a:t>WHO WOULD YOUR CALL FIRST</a:t>
            </a:r>
            <a:r>
              <a:rPr lang="en-029" sz="2100" dirty="0"/>
              <a:t>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028700" y="971552"/>
          <a:ext cx="6858000" cy="285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8040" y="3886203"/>
            <a:ext cx="7679320" cy="914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029" sz="2000" dirty="0"/>
              <a:t>Most respondents would </a:t>
            </a:r>
            <a:r>
              <a:rPr lang="en-029" sz="2000" b="1" u="sng" dirty="0"/>
              <a:t>first call </a:t>
            </a:r>
            <a:r>
              <a:rPr lang="en-029" sz="2000" dirty="0"/>
              <a:t>“The business that had excellent 5 star reviews and a great reputation” </a:t>
            </a:r>
            <a:r>
              <a:rPr lang="en-029" sz="2000" b="1" dirty="0"/>
              <a:t>Because “BUYERS” Are Looking For the “Most Reputable” company to do business with</a:t>
            </a:r>
            <a:r>
              <a:rPr lang="en-029" sz="2000" dirty="0"/>
              <a:t>.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4800600"/>
            <a:ext cx="2857500" cy="273844"/>
          </a:xfrm>
        </p:spPr>
        <p:txBody>
          <a:bodyPr/>
          <a:lstStyle/>
          <a:p>
            <a:r>
              <a:rPr lang="en-029" dirty="0"/>
              <a:t>Real strategic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050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18" y="1844125"/>
            <a:ext cx="6540165" cy="2718186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609600" y="175340"/>
            <a:ext cx="8229600" cy="457200"/>
          </a:xfrm>
        </p:spPr>
        <p:txBody>
          <a:bodyPr>
            <a:noAutofit/>
          </a:bodyPr>
          <a:lstStyle/>
          <a:p>
            <a:r>
              <a:rPr lang="en-US" sz="4000" b="1" dirty="0"/>
              <a:t>Marketing Game Changer</a:t>
            </a: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1085505" y="750729"/>
            <a:ext cx="7277783" cy="44908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Proof: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Reviews Send You Hot, Prequalified Leads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1485212" y="1182512"/>
            <a:ext cx="6478365" cy="449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Buyers Trust Reviews…</a:t>
            </a:r>
          </a:p>
        </p:txBody>
      </p:sp>
      <p:sp>
        <p:nvSpPr>
          <p:cNvPr id="12" name="Freeform 11"/>
          <p:cNvSpPr/>
          <p:nvPr/>
        </p:nvSpPr>
        <p:spPr>
          <a:xfrm flipV="1">
            <a:off x="2743201" y="4202431"/>
            <a:ext cx="4038600" cy="45719"/>
          </a:xfrm>
          <a:custGeom>
            <a:avLst/>
            <a:gdLst>
              <a:gd name="connsiteX0" fmla="*/ 819727 w 1092199"/>
              <a:gd name="connsiteY0" fmla="*/ 108527 h 524164"/>
              <a:gd name="connsiteX1" fmla="*/ 85436 w 1092199"/>
              <a:gd name="connsiteY1" fmla="*/ 150091 h 524164"/>
              <a:gd name="connsiteX2" fmla="*/ 307109 w 1092199"/>
              <a:gd name="connsiteY2" fmla="*/ 482600 h 524164"/>
              <a:gd name="connsiteX3" fmla="*/ 902854 w 1092199"/>
              <a:gd name="connsiteY3" fmla="*/ 399473 h 524164"/>
              <a:gd name="connsiteX4" fmla="*/ 1055254 w 1092199"/>
              <a:gd name="connsiteY4" fmla="*/ 94673 h 524164"/>
              <a:gd name="connsiteX5" fmla="*/ 681181 w 1092199"/>
              <a:gd name="connsiteY5" fmla="*/ 11545 h 524164"/>
              <a:gd name="connsiteX6" fmla="*/ 681181 w 1092199"/>
              <a:gd name="connsiteY6" fmla="*/ 25400 h 5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199" h="524164">
                <a:moveTo>
                  <a:pt x="819727" y="108527"/>
                </a:moveTo>
                <a:cubicBezTo>
                  <a:pt x="495299" y="98136"/>
                  <a:pt x="170872" y="87746"/>
                  <a:pt x="85436" y="150091"/>
                </a:cubicBezTo>
                <a:cubicBezTo>
                  <a:pt x="0" y="212436"/>
                  <a:pt x="170873" y="441036"/>
                  <a:pt x="307109" y="482600"/>
                </a:cubicBezTo>
                <a:cubicBezTo>
                  <a:pt x="443345" y="524164"/>
                  <a:pt x="778163" y="464128"/>
                  <a:pt x="902854" y="399473"/>
                </a:cubicBezTo>
                <a:cubicBezTo>
                  <a:pt x="1027545" y="334819"/>
                  <a:pt x="1092199" y="159328"/>
                  <a:pt x="1055254" y="94673"/>
                </a:cubicBezTo>
                <a:cubicBezTo>
                  <a:pt x="1018309" y="30018"/>
                  <a:pt x="743527" y="23091"/>
                  <a:pt x="681181" y="11545"/>
                </a:cubicBezTo>
                <a:cubicBezTo>
                  <a:pt x="618836" y="0"/>
                  <a:pt x="650008" y="12700"/>
                  <a:pt x="681181" y="25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V="1">
            <a:off x="1406013" y="4400550"/>
            <a:ext cx="1129285" cy="45719"/>
          </a:xfrm>
          <a:custGeom>
            <a:avLst/>
            <a:gdLst>
              <a:gd name="connsiteX0" fmla="*/ 819727 w 1092199"/>
              <a:gd name="connsiteY0" fmla="*/ 108527 h 524164"/>
              <a:gd name="connsiteX1" fmla="*/ 85436 w 1092199"/>
              <a:gd name="connsiteY1" fmla="*/ 150091 h 524164"/>
              <a:gd name="connsiteX2" fmla="*/ 307109 w 1092199"/>
              <a:gd name="connsiteY2" fmla="*/ 482600 h 524164"/>
              <a:gd name="connsiteX3" fmla="*/ 902854 w 1092199"/>
              <a:gd name="connsiteY3" fmla="*/ 399473 h 524164"/>
              <a:gd name="connsiteX4" fmla="*/ 1055254 w 1092199"/>
              <a:gd name="connsiteY4" fmla="*/ 94673 h 524164"/>
              <a:gd name="connsiteX5" fmla="*/ 681181 w 1092199"/>
              <a:gd name="connsiteY5" fmla="*/ 11545 h 524164"/>
              <a:gd name="connsiteX6" fmla="*/ 681181 w 1092199"/>
              <a:gd name="connsiteY6" fmla="*/ 25400 h 52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199" h="524164">
                <a:moveTo>
                  <a:pt x="819727" y="108527"/>
                </a:moveTo>
                <a:cubicBezTo>
                  <a:pt x="495299" y="98136"/>
                  <a:pt x="170872" y="87746"/>
                  <a:pt x="85436" y="150091"/>
                </a:cubicBezTo>
                <a:cubicBezTo>
                  <a:pt x="0" y="212436"/>
                  <a:pt x="170873" y="441036"/>
                  <a:pt x="307109" y="482600"/>
                </a:cubicBezTo>
                <a:cubicBezTo>
                  <a:pt x="443345" y="524164"/>
                  <a:pt x="778163" y="464128"/>
                  <a:pt x="902854" y="399473"/>
                </a:cubicBezTo>
                <a:cubicBezTo>
                  <a:pt x="1027545" y="334819"/>
                  <a:pt x="1092199" y="159328"/>
                  <a:pt x="1055254" y="94673"/>
                </a:cubicBezTo>
                <a:cubicBezTo>
                  <a:pt x="1018309" y="30018"/>
                  <a:pt x="743527" y="23091"/>
                  <a:pt x="681181" y="11545"/>
                </a:cubicBezTo>
                <a:cubicBezTo>
                  <a:pt x="618836" y="0"/>
                  <a:pt x="650008" y="12700"/>
                  <a:pt x="681181" y="25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32337</TotalTime>
  <Words>792</Words>
  <Application>Microsoft Office PowerPoint</Application>
  <PresentationFormat>On-screen Show (16:9)</PresentationFormat>
  <Paragraphs>166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Arial Black</vt:lpstr>
      <vt:lpstr>Calibri</vt:lpstr>
      <vt:lpstr>Droid Sans</vt:lpstr>
      <vt:lpstr>Entypo</vt:lpstr>
      <vt:lpstr>Museo 300</vt:lpstr>
      <vt:lpstr>Novecento sans wide Book</vt:lpstr>
      <vt:lpstr>Open Sans</vt:lpstr>
      <vt:lpstr>Open Sans Light</vt:lpstr>
      <vt:lpstr>Rage Italic</vt:lpstr>
      <vt:lpstr>Raleway</vt:lpstr>
      <vt:lpstr>Sansation Light</vt:lpstr>
      <vt:lpstr>Segoe Print</vt:lpstr>
      <vt:lpstr>Sosa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“Reputation Marketing” Is The Most Effective Way To Market…</vt:lpstr>
      <vt:lpstr>PowerPoint Presentation</vt:lpstr>
      <vt:lpstr>PowerPoint Presentation</vt:lpstr>
      <vt:lpstr>Q: If you were searching for a business… WHO WOULD YOUR CALL FIRST?</vt:lpstr>
      <vt:lpstr>Marketing Game Changer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Sprague</cp:lastModifiedBy>
  <cp:revision>441</cp:revision>
  <dcterms:created xsi:type="dcterms:W3CDTF">2011-06-02T17:39:23Z</dcterms:created>
  <dcterms:modified xsi:type="dcterms:W3CDTF">2017-05-16T14:30:27Z</dcterms:modified>
</cp:coreProperties>
</file>